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6"/>
  </p:notesMasterIdLst>
  <p:handoutMasterIdLst>
    <p:handoutMasterId r:id="rId57"/>
  </p:handoutMasterIdLst>
  <p:sldIdLst>
    <p:sldId id="257" r:id="rId2"/>
    <p:sldId id="259" r:id="rId3"/>
    <p:sldId id="351" r:id="rId4"/>
    <p:sldId id="289" r:id="rId5"/>
    <p:sldId id="291" r:id="rId6"/>
    <p:sldId id="323" r:id="rId7"/>
    <p:sldId id="353" r:id="rId8"/>
    <p:sldId id="292" r:id="rId9"/>
    <p:sldId id="293" r:id="rId10"/>
    <p:sldId id="363" r:id="rId11"/>
    <p:sldId id="261" r:id="rId12"/>
    <p:sldId id="284" r:id="rId13"/>
    <p:sldId id="334" r:id="rId14"/>
    <p:sldId id="364" r:id="rId15"/>
    <p:sldId id="335" r:id="rId16"/>
    <p:sldId id="336" r:id="rId17"/>
    <p:sldId id="285" r:id="rId18"/>
    <p:sldId id="300" r:id="rId19"/>
    <p:sldId id="298" r:id="rId20"/>
    <p:sldId id="322" r:id="rId21"/>
    <p:sldId id="349" r:id="rId22"/>
    <p:sldId id="348" r:id="rId23"/>
    <p:sldId id="365" r:id="rId24"/>
    <p:sldId id="366" r:id="rId25"/>
    <p:sldId id="368" r:id="rId26"/>
    <p:sldId id="325" r:id="rId27"/>
    <p:sldId id="262" r:id="rId28"/>
    <p:sldId id="309" r:id="rId29"/>
    <p:sldId id="266" r:id="rId30"/>
    <p:sldId id="269" r:id="rId31"/>
    <p:sldId id="369" r:id="rId32"/>
    <p:sldId id="362" r:id="rId33"/>
    <p:sldId id="345" r:id="rId34"/>
    <p:sldId id="370" r:id="rId35"/>
    <p:sldId id="372" r:id="rId36"/>
    <p:sldId id="327" r:id="rId37"/>
    <p:sldId id="361" r:id="rId38"/>
    <p:sldId id="304" r:id="rId39"/>
    <p:sldId id="274" r:id="rId40"/>
    <p:sldId id="371" r:id="rId41"/>
    <p:sldId id="358" r:id="rId42"/>
    <p:sldId id="359" r:id="rId43"/>
    <p:sldId id="360" r:id="rId44"/>
    <p:sldId id="344" r:id="rId45"/>
    <p:sldId id="263" r:id="rId46"/>
    <p:sldId id="346" r:id="rId47"/>
    <p:sldId id="315" r:id="rId48"/>
    <p:sldId id="276" r:id="rId49"/>
    <p:sldId id="264" r:id="rId50"/>
    <p:sldId id="342" r:id="rId51"/>
    <p:sldId id="356" r:id="rId52"/>
    <p:sldId id="312" r:id="rId53"/>
    <p:sldId id="330" r:id="rId54"/>
    <p:sldId id="3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9DB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>
        <p:scale>
          <a:sx n="100" d="100"/>
          <a:sy n="100" d="100"/>
        </p:scale>
        <p:origin x="216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C0B28F-8524-4965-BCA3-FF34F0590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3F9B-57F6-47F9-A5D9-F22A925BDA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2099-0542-43FF-B5A1-D2E97F6E29DC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511ED-D376-451D-83D9-9B4034718E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1C89D-68F9-45C2-85C3-091CDBD73C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E930D-C0A8-4DF2-AE02-2590089C54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508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Part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396BC-E9BE-4849-A40A-F87954670290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6C22-792F-4A9D-B7FD-9A2F2B82D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28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D7DA-FF60-4E78-8D0D-37359D0152C9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8429-F6A7-4EE9-A1E9-0FDF93D16110}" type="datetime1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A01-6A36-4708-907B-C399E9F1AE5C}" type="datetime1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E1DF-B95C-43E1-B032-524602589DF0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F495-E059-489B-86F6-D1AC15DD1613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FA5-9389-4C28-9C2F-A0736EE61834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82F4-832C-4764-BC1A-DA347523A504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19B3-B8EF-4FFB-8359-A867BEE8679B}" type="datetime1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BE04-D752-426B-9653-27A32A008AB5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5E5D-6587-456B-AE3E-CE453AAD8B87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EC6F-501A-4770-9B6B-CB7C034C620E}" type="datetime1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F249-87DE-4CE9-9F4B-2EB5917E145E}" type="datetime1">
              <a:rPr lang="en-GB" smtClean="0"/>
              <a:t>22/11/2018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C169-1A1A-4522-A7DF-23CF90415D71}" type="datetime1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4F7D-B7B9-4E6E-9245-8416DD9D7060}" type="datetime1">
              <a:rPr lang="en-GB" smtClean="0"/>
              <a:t>22/11/2018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22C3-E0F4-496C-9309-2747770584A5}" type="datetime1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19D01E-3C51-4284-93C1-F868AEF9A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9" t="2010" r="1234" b="62298"/>
          <a:stretch/>
        </p:blipFill>
        <p:spPr>
          <a:xfrm>
            <a:off x="154721" y="171359"/>
            <a:ext cx="11882558" cy="6515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3596"/>
          </a:xfrm>
        </p:spPr>
        <p:txBody>
          <a:bodyPr>
            <a:noAutofit/>
          </a:bodyPr>
          <a:lstStyle/>
          <a:p>
            <a:r>
              <a:rPr lang="fr-FR" sz="3200" dirty="0" err="1"/>
              <a:t>Mountain</a:t>
            </a:r>
            <a:r>
              <a:rPr lang="fr-FR" sz="3200" dirty="0"/>
              <a:t> </a:t>
            </a:r>
            <a:r>
              <a:rPr lang="fr-FR" sz="3200" dirty="0" err="1"/>
              <a:t>grassland</a:t>
            </a:r>
            <a:r>
              <a:rPr lang="fr-FR" sz="3200" dirty="0"/>
              <a:t> </a:t>
            </a:r>
            <a:r>
              <a:rPr lang="fr-FR" sz="3200" dirty="0" err="1"/>
              <a:t>dynamics</a:t>
            </a:r>
            <a:r>
              <a:rPr lang="fr-FR" sz="3200" dirty="0"/>
              <a:t>: </a:t>
            </a:r>
            <a:r>
              <a:rPr lang="fr-FR" sz="3200" dirty="0" err="1"/>
              <a:t>integrating</a:t>
            </a:r>
            <a:r>
              <a:rPr lang="fr-FR" sz="3200" dirty="0"/>
              <a:t> </a:t>
            </a:r>
            <a:r>
              <a:rPr lang="fr-FR" sz="3200" dirty="0" err="1"/>
              <a:t>phenotypic</a:t>
            </a:r>
            <a:r>
              <a:rPr lang="fr-FR" sz="3200" dirty="0"/>
              <a:t> </a:t>
            </a:r>
            <a:r>
              <a:rPr lang="fr-FR" sz="3200" dirty="0" err="1"/>
              <a:t>plasticity</a:t>
            </a:r>
            <a:r>
              <a:rPr lang="fr-FR" sz="3200" dirty="0"/>
              <a:t> in a new agent-</a:t>
            </a:r>
            <a:r>
              <a:rPr lang="fr-FR" sz="3200" dirty="0" err="1"/>
              <a:t>based</a:t>
            </a:r>
            <a:r>
              <a:rPr lang="fr-FR" sz="3200" dirty="0"/>
              <a:t> model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1192"/>
            <a:ext cx="9144000" cy="2127379"/>
          </a:xfrm>
        </p:spPr>
        <p:txBody>
          <a:bodyPr>
            <a:normAutofit/>
          </a:bodyPr>
          <a:lstStyle/>
          <a:p>
            <a:r>
              <a:rPr lang="fr-FR" sz="1800" dirty="0" err="1"/>
              <a:t>Ph.D</a:t>
            </a:r>
            <a:r>
              <a:rPr lang="fr-FR" sz="1800" dirty="0"/>
              <a:t>. </a:t>
            </a:r>
            <a:r>
              <a:rPr lang="fr-FR" sz="1800" dirty="0" err="1"/>
              <a:t>defence</a:t>
            </a:r>
            <a:r>
              <a:rPr lang="fr-FR" sz="1800" dirty="0"/>
              <a:t> of</a:t>
            </a:r>
          </a:p>
          <a:p>
            <a:r>
              <a:rPr lang="fr-FR" b="1" dirty="0"/>
              <a:t>Clément Viguier</a:t>
            </a:r>
          </a:p>
          <a:p>
            <a:r>
              <a:rPr lang="fr-FR" sz="1800" dirty="0" err="1"/>
              <a:t>realised</a:t>
            </a:r>
            <a:r>
              <a:rPr lang="fr-FR" sz="1800" dirty="0"/>
              <a:t> </a:t>
            </a:r>
            <a:r>
              <a:rPr lang="fr-FR" sz="1800" dirty="0" err="1"/>
              <a:t>under</a:t>
            </a:r>
            <a:r>
              <a:rPr lang="fr-FR" sz="1800" dirty="0"/>
              <a:t> the supervision of</a:t>
            </a:r>
          </a:p>
          <a:p>
            <a:r>
              <a:rPr lang="fr-FR" sz="1800" b="1" dirty="0"/>
              <a:t>Björn </a:t>
            </a:r>
            <a:r>
              <a:rPr lang="fr-FR" sz="1800" b="1" dirty="0" err="1"/>
              <a:t>Reineking</a:t>
            </a:r>
            <a:endParaRPr lang="fr-FR" sz="1800" b="1" dirty="0"/>
          </a:p>
          <a:p>
            <a:r>
              <a:rPr lang="fr-FR" sz="1800" dirty="0"/>
              <a:t>at IRSTEA Grenoble – LESSEM</a:t>
            </a:r>
            <a:endParaRPr lang="en-GB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A9271-93D9-450E-9E1C-6E1E1CB17581}"/>
              </a:ext>
            </a:extLst>
          </p:cNvPr>
          <p:cNvGrpSpPr/>
          <p:nvPr/>
        </p:nvGrpSpPr>
        <p:grpSpPr>
          <a:xfrm>
            <a:off x="1335833" y="5085185"/>
            <a:ext cx="9520334" cy="1446244"/>
            <a:chOff x="1408923" y="5085185"/>
            <a:chExt cx="9520334" cy="1446244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2322C900-5416-4682-9F6F-AC5EE4347DCF}"/>
                </a:ext>
              </a:extLst>
            </p:cNvPr>
            <p:cNvSpPr txBox="1">
              <a:spLocks/>
            </p:cNvSpPr>
            <p:nvPr/>
          </p:nvSpPr>
          <p:spPr>
            <a:xfrm>
              <a:off x="1408923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Uta Berger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 err="1"/>
                <a:t>Technische</a:t>
              </a:r>
              <a:r>
                <a:rPr lang="fr-FR" sz="1800" dirty="0"/>
                <a:t> </a:t>
              </a:r>
              <a:r>
                <a:rPr lang="fr-FR" sz="1800" dirty="0" err="1"/>
                <a:t>Universitat</a:t>
              </a:r>
              <a:r>
                <a:rPr lang="fr-FR" sz="1800" dirty="0"/>
                <a:t> Dresden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Rapporteur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A4FA575-BE9E-45E0-8635-04DCBD994A2C}"/>
                </a:ext>
              </a:extLst>
            </p:cNvPr>
            <p:cNvSpPr txBox="1">
              <a:spLocks/>
            </p:cNvSpPr>
            <p:nvPr/>
          </p:nvSpPr>
          <p:spPr>
            <a:xfrm>
              <a:off x="3836955" y="5085185"/>
              <a:ext cx="2236237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Marie-Laure </a:t>
              </a:r>
              <a:r>
                <a:rPr lang="fr-FR" sz="1800" dirty="0" err="1"/>
                <a:t>Navas</a:t>
              </a:r>
              <a:endParaRPr lang="fr-FR" sz="1800" dirty="0"/>
            </a:p>
            <a:p>
              <a:pPr>
                <a:lnSpc>
                  <a:spcPct val="110000"/>
                </a:lnSpc>
              </a:pPr>
              <a:r>
                <a:rPr lang="fr-FR" sz="1800" dirty="0"/>
                <a:t>Montpellier SUPAGRO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Rapporteur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51492B8-D99C-44E9-8462-2C8D78C0A235}"/>
                </a:ext>
              </a:extLst>
            </p:cNvPr>
            <p:cNvSpPr txBox="1">
              <a:spLocks/>
            </p:cNvSpPr>
            <p:nvPr/>
          </p:nvSpPr>
          <p:spPr>
            <a:xfrm>
              <a:off x="6420498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Annabel Porte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INRA – Université de Bordeaux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Examinatrice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5563948-E6F7-4E32-978F-564919E0210F}"/>
                </a:ext>
              </a:extLst>
            </p:cNvPr>
            <p:cNvSpPr txBox="1">
              <a:spLocks/>
            </p:cNvSpPr>
            <p:nvPr/>
          </p:nvSpPr>
          <p:spPr>
            <a:xfrm>
              <a:off x="8848531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François Munoz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LECA – Université Grenoble Alpes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Examinateur</a:t>
              </a:r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902FAAF-A30C-4C3B-B517-7A70E4E8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 structure?</a:t>
            </a:r>
            <a:endParaRPr lang="en-GB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781FA-ED2A-4CED-B362-33A3E17F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A017C-2083-48C8-8822-2DA5821F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C75F9F-2EC3-480E-B96D-69901FBA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21612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36B7E3-D51C-42BF-9F02-0E165184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154719" y="152218"/>
            <a:ext cx="4102043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Concepts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concepts to the model </a:t>
            </a:r>
            <a:r>
              <a:rPr lang="fr-FR" i="1" dirty="0" err="1"/>
              <a:t>MountGrass</a:t>
            </a:r>
            <a:endParaRPr lang="en-GB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F6673-D628-4C22-9134-CFF88BE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4D01-E59E-49B2-A9A5-E331215E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50C23-7D0E-4FED-AF12-1B8DEB46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2891F-110F-4112-8123-A5F6F1CC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6173763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rgbClr val="58585C"/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4703E489-B003-445B-B01E-8AC8AF3F0428}"/>
              </a:ext>
            </a:extLst>
          </p:cNvPr>
          <p:cNvSpPr txBox="1">
            <a:spLocks/>
          </p:cNvSpPr>
          <p:nvPr/>
        </p:nvSpPr>
        <p:spPr>
          <a:xfrm>
            <a:off x="6173754" y="172182"/>
            <a:ext cx="5863526" cy="31581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/>
              <a:t>Niche and </a:t>
            </a:r>
            <a:r>
              <a:rPr lang="fr-FR" sz="3600" dirty="0" err="1"/>
              <a:t>variability</a:t>
            </a:r>
            <a:endParaRPr lang="fr-FR" sz="3600" dirty="0"/>
          </a:p>
          <a:p>
            <a:pPr marL="0" indent="0" algn="ctr">
              <a:buNone/>
            </a:pPr>
            <a:endParaRPr lang="fr-FR" sz="3600" dirty="0"/>
          </a:p>
          <a:p>
            <a:pPr marL="0" indent="0" algn="ctr">
              <a:buNone/>
            </a:pPr>
            <a:r>
              <a:rPr lang="fr-FR" sz="3600" dirty="0" err="1"/>
              <a:t>Competition</a:t>
            </a:r>
            <a:r>
              <a:rPr lang="fr-FR" sz="3600" dirty="0"/>
              <a:t> for </a:t>
            </a:r>
            <a:r>
              <a:rPr lang="fr-FR" sz="3600" dirty="0" err="1"/>
              <a:t>resources</a:t>
            </a:r>
            <a:endParaRPr lang="fr-FR" sz="3600" dirty="0"/>
          </a:p>
          <a:p>
            <a:pPr algn="ctr"/>
            <a:endParaRPr lang="fr-FR" sz="3600" dirty="0"/>
          </a:p>
          <a:p>
            <a:pPr marL="0" indent="0" algn="ctr">
              <a:buNone/>
            </a:pP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trade-ffs</a:t>
            </a:r>
            <a:endParaRPr lang="fr-FR" sz="36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9ECD0E-BE11-4E5C-A4DF-030DE7BF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13</a:t>
            </a:fld>
            <a:endParaRPr lang="en-GB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2CB1DF8-21A3-474D-BCE5-1AAC1DE1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4" name="Content Placeholder 2">
            <a:extLst>
              <a:ext uri="{FF2B5EF4-FFF2-40B4-BE49-F238E27FC236}">
                <a16:creationId xmlns:a16="http://schemas.microsoft.com/office/drawing/2014/main" id="{D92337A2-F5CF-4121-AC5C-B172CD3AE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3527675"/>
            <a:ext cx="5863525" cy="32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6173763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chemeClr val="bg1">
                      <a:lumMod val="85000"/>
                    </a:schemeClr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3527675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FEF34A-140F-4270-8C49-D9D31E1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9" y="365125"/>
            <a:ext cx="5505851" cy="698565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Niche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variability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1FCAD8-C470-4045-BBEE-089D0E83406B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741438" cy="215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Fit of a </a:t>
            </a:r>
            <a:r>
              <a:rPr lang="fr-FR" sz="2400" dirty="0" err="1"/>
              <a:t>species</a:t>
            </a:r>
            <a:r>
              <a:rPr lang="fr-FR" sz="2400" dirty="0"/>
              <a:t> </a:t>
            </a:r>
            <a:r>
              <a:rPr lang="fr-FR" sz="2400" dirty="0" err="1"/>
              <a:t>under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environmental</a:t>
            </a:r>
            <a:r>
              <a:rPr lang="fr-FR" sz="2400" dirty="0"/>
              <a:t> conditions</a:t>
            </a:r>
          </a:p>
          <a:p>
            <a:pPr marL="0" indent="0">
              <a:buNone/>
            </a:pPr>
            <a:r>
              <a:rPr lang="fr-FR" sz="2400" dirty="0" err="1"/>
              <a:t>Variability</a:t>
            </a:r>
            <a:r>
              <a:rPr lang="fr-FR" sz="2400" dirty="0"/>
              <a:t> </a:t>
            </a:r>
            <a:r>
              <a:rPr lang="fr-FR" sz="2400" dirty="0" err="1"/>
              <a:t>promotes</a:t>
            </a:r>
            <a:r>
              <a:rPr lang="fr-FR" sz="2400" dirty="0"/>
              <a:t> coexistence</a:t>
            </a:r>
          </a:p>
          <a:p>
            <a:pPr marL="0" indent="0">
              <a:buNone/>
            </a:pPr>
            <a:r>
              <a:rPr lang="fr-FR" sz="2400" dirty="0" err="1"/>
              <a:t>True</a:t>
            </a:r>
            <a:r>
              <a:rPr lang="fr-FR" sz="2400" dirty="0"/>
              <a:t> for spatial and temporal </a:t>
            </a:r>
            <a:r>
              <a:rPr lang="fr-FR" sz="2400" dirty="0" err="1"/>
              <a:t>variability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2A0EF-87A4-4DFA-A604-0B78506C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E351B-A8BF-4ED2-B0D5-6DB9BA53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CD15A-6C51-436A-9A86-2A4ACBFD8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73" y="1020878"/>
            <a:ext cx="3683988" cy="8007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4A9A22-5E33-4177-A8C0-D0236E6333DE}"/>
              </a:ext>
            </a:extLst>
          </p:cNvPr>
          <p:cNvCxnSpPr>
            <a:cxnSpLocks/>
          </p:cNvCxnSpPr>
          <p:nvPr/>
        </p:nvCxnSpPr>
        <p:spPr>
          <a:xfrm>
            <a:off x="1632857" y="473765"/>
            <a:ext cx="0" cy="427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004C52-B76C-4AB6-B319-AFBD1FB9A973}"/>
              </a:ext>
            </a:extLst>
          </p:cNvPr>
          <p:cNvCxnSpPr>
            <a:cxnSpLocks/>
          </p:cNvCxnSpPr>
          <p:nvPr/>
        </p:nvCxnSpPr>
        <p:spPr>
          <a:xfrm>
            <a:off x="1822580" y="473765"/>
            <a:ext cx="0" cy="427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AC3EC-8A7E-43E0-A8B0-022B1B539601}"/>
              </a:ext>
            </a:extLst>
          </p:cNvPr>
          <p:cNvCxnSpPr>
            <a:cxnSpLocks/>
          </p:cNvCxnSpPr>
          <p:nvPr/>
        </p:nvCxnSpPr>
        <p:spPr>
          <a:xfrm>
            <a:off x="2298440" y="473765"/>
            <a:ext cx="0" cy="4279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5656B80-B66E-4C63-82DB-4C7669C15978}"/>
              </a:ext>
            </a:extLst>
          </p:cNvPr>
          <p:cNvSpPr/>
          <p:nvPr/>
        </p:nvSpPr>
        <p:spPr>
          <a:xfrm>
            <a:off x="1141044" y="2908324"/>
            <a:ext cx="255438" cy="2554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CDBBFB-0F0C-4019-844E-5B845E3FC9B1}"/>
              </a:ext>
            </a:extLst>
          </p:cNvPr>
          <p:cNvSpPr/>
          <p:nvPr/>
        </p:nvSpPr>
        <p:spPr>
          <a:xfrm>
            <a:off x="1715278" y="2515072"/>
            <a:ext cx="206830" cy="20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6D77A1-F5F5-4A83-83BE-F9203E4F06E5}"/>
              </a:ext>
            </a:extLst>
          </p:cNvPr>
          <p:cNvSpPr/>
          <p:nvPr/>
        </p:nvSpPr>
        <p:spPr>
          <a:xfrm>
            <a:off x="2231489" y="2199482"/>
            <a:ext cx="133902" cy="13390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BEE86C-6738-411D-9025-3A6F6087679A}"/>
              </a:ext>
            </a:extLst>
          </p:cNvPr>
          <p:cNvSpPr/>
          <p:nvPr/>
        </p:nvSpPr>
        <p:spPr>
          <a:xfrm>
            <a:off x="1719166" y="2932628"/>
            <a:ext cx="206830" cy="2068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5E1AA5-6147-4DC6-95DF-CBC88508EC53}"/>
              </a:ext>
            </a:extLst>
          </p:cNvPr>
          <p:cNvSpPr/>
          <p:nvPr/>
        </p:nvSpPr>
        <p:spPr>
          <a:xfrm>
            <a:off x="2170721" y="2490768"/>
            <a:ext cx="255438" cy="2554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8A5073-C596-4E5D-8830-403FC6E561D1}"/>
              </a:ext>
            </a:extLst>
          </p:cNvPr>
          <p:cNvSpPr/>
          <p:nvPr/>
        </p:nvSpPr>
        <p:spPr>
          <a:xfrm>
            <a:off x="5039488" y="2167057"/>
            <a:ext cx="133902" cy="13390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3E6AEC-AFE9-4E03-8166-43E395B1A9D8}"/>
              </a:ext>
            </a:extLst>
          </p:cNvPr>
          <p:cNvSpPr/>
          <p:nvPr/>
        </p:nvSpPr>
        <p:spPr>
          <a:xfrm>
            <a:off x="4975007" y="2872186"/>
            <a:ext cx="262864" cy="2628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B24587-2E91-4FEF-BD24-30B2B872E48F}"/>
              </a:ext>
            </a:extLst>
          </p:cNvPr>
          <p:cNvSpPr/>
          <p:nvPr/>
        </p:nvSpPr>
        <p:spPr>
          <a:xfrm>
            <a:off x="4944119" y="2423742"/>
            <a:ext cx="324640" cy="32464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7A255-D9E5-405B-98A7-BC47D5284457}"/>
              </a:ext>
            </a:extLst>
          </p:cNvPr>
          <p:cNvSpPr txBox="1"/>
          <p:nvPr/>
        </p:nvSpPr>
        <p:spPr>
          <a:xfrm>
            <a:off x="4427369" y="178607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Co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mmunity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AA203-9AD4-4655-AE29-F6D2714395C5}"/>
              </a:ext>
            </a:extLst>
          </p:cNvPr>
          <p:cNvSpPr txBox="1"/>
          <p:nvPr/>
        </p:nvSpPr>
        <p:spPr>
          <a:xfrm>
            <a:off x="552722" y="1789522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Env. gradient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BCDFCD-21DA-499B-B4D1-685126701412}"/>
              </a:ext>
            </a:extLst>
          </p:cNvPr>
          <p:cNvCxnSpPr/>
          <p:nvPr/>
        </p:nvCxnSpPr>
        <p:spPr>
          <a:xfrm>
            <a:off x="679773" y="1020878"/>
            <a:ext cx="0" cy="800733"/>
          </a:xfrm>
          <a:prstGeom prst="line">
            <a:avLst/>
          </a:prstGeom>
          <a:ln w="25400">
            <a:solidFill>
              <a:srgbClr val="EC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A94E44-4C17-47C1-B03E-43DDADE82833}"/>
              </a:ext>
            </a:extLst>
          </p:cNvPr>
          <p:cNvSpPr txBox="1"/>
          <p:nvPr/>
        </p:nvSpPr>
        <p:spPr>
          <a:xfrm rot="16200000">
            <a:off x="-71913" y="1201722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Fitness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E19C43-7AB0-4C22-BAF9-F842251C810F}"/>
              </a:ext>
            </a:extLst>
          </p:cNvPr>
          <p:cNvSpPr txBox="1"/>
          <p:nvPr/>
        </p:nvSpPr>
        <p:spPr>
          <a:xfrm>
            <a:off x="1049000" y="82558"/>
            <a:ext cx="20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Site env.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variability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8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6173763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chemeClr val="bg1">
                      <a:lumMod val="85000"/>
                    </a:schemeClr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3527675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FEF34A-140F-4270-8C49-D9D31E1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842" y="365125"/>
            <a:ext cx="5741438" cy="698565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Competition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1FCAD8-C470-4045-BBEE-089D0E83406B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741438" cy="215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Is the main plant interaction</a:t>
            </a:r>
            <a:r>
              <a:rPr lang="en-GB" sz="2400" dirty="0"/>
              <a:t> mechanism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Shapes</a:t>
            </a:r>
            <a:r>
              <a:rPr lang="fr-FR" sz="2400" dirty="0"/>
              <a:t> </a:t>
            </a:r>
            <a:r>
              <a:rPr lang="fr-FR" sz="2400" dirty="0" err="1"/>
              <a:t>communities</a:t>
            </a:r>
            <a:r>
              <a:rPr lang="fr-FR" sz="2400" dirty="0"/>
              <a:t> by </a:t>
            </a:r>
            <a:r>
              <a:rPr lang="fr-FR" sz="2400" dirty="0" err="1"/>
              <a:t>affecting</a:t>
            </a:r>
            <a:r>
              <a:rPr lang="fr-FR" sz="2400" dirty="0"/>
              <a:t> the </a:t>
            </a:r>
            <a:r>
              <a:rPr lang="fr-FR" sz="2400" dirty="0" err="1"/>
              <a:t>realised</a:t>
            </a:r>
            <a:r>
              <a:rPr lang="fr-FR" sz="2400" dirty="0"/>
              <a:t> niches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D</a:t>
            </a:r>
            <a:r>
              <a:rPr lang="en-GB" sz="2400" dirty="0" err="1"/>
              <a:t>epends</a:t>
            </a:r>
            <a:r>
              <a:rPr lang="en-GB" sz="2400" dirty="0"/>
              <a:t> on plant strategies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2A0EF-87A4-4DFA-A604-0B78506C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E351B-A8BF-4ED2-B0D5-6DB9BA53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88C94-2643-4D17-A7D7-A8ABDC4C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78" y="2070167"/>
            <a:ext cx="3772006" cy="976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17B55-4D52-4D09-B956-C3BBAEA4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478" y="629211"/>
            <a:ext cx="3772005" cy="9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5E6D1-5187-4F90-837F-E258D8CCEDC9}"/>
              </a:ext>
            </a:extLst>
          </p:cNvPr>
          <p:cNvGrpSpPr/>
          <p:nvPr/>
        </p:nvGrpSpPr>
        <p:grpSpPr>
          <a:xfrm>
            <a:off x="6173763" y="3527675"/>
            <a:ext cx="5863517" cy="3224850"/>
            <a:chOff x="154721" y="152220"/>
            <a:chExt cx="5863517" cy="3224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CD44C8-E28D-4718-B1CD-328F8F5BC81C}"/>
                </a:ext>
              </a:extLst>
            </p:cNvPr>
            <p:cNvSpPr/>
            <p:nvPr/>
          </p:nvSpPr>
          <p:spPr>
            <a:xfrm>
              <a:off x="154721" y="152220"/>
              <a:ext cx="5863517" cy="3201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2D7DDE-05DE-434D-8AA5-D57208641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2" y="152220"/>
              <a:ext cx="3894513" cy="312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B49FC9AB-AD2F-4532-87A9-9ADD551A2F59}"/>
                </a:ext>
              </a:extLst>
            </p:cNvPr>
            <p:cNvSpPr txBox="1"/>
            <p:nvPr/>
          </p:nvSpPr>
          <p:spPr>
            <a:xfrm>
              <a:off x="4753876" y="3100071"/>
              <a:ext cx="1151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dirty="0">
                  <a:solidFill>
                    <a:srgbClr val="58585C"/>
                  </a:solidFill>
                  <a:latin typeface="Quicksand" pitchFamily="50" charset="0"/>
                </a:rPr>
                <a:t>P. Reich (1992)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33DEB-55D1-4728-867B-2B94728B43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464" y="460252"/>
              <a:ext cx="2273646" cy="229708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Content Placeholder 2">
            <a:extLst>
              <a:ext uri="{FF2B5EF4-FFF2-40B4-BE49-F238E27FC236}">
                <a16:creationId xmlns:a16="http://schemas.microsoft.com/office/drawing/2014/main" id="{69440B02-291B-4CAC-95B3-C7874270D1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56085" r="50" b="122"/>
          <a:stretch/>
        </p:blipFill>
        <p:spPr>
          <a:xfrm>
            <a:off x="154719" y="3519998"/>
            <a:ext cx="5863525" cy="320147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656F66-5283-44B9-83AD-2733B45E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808" y="365125"/>
            <a:ext cx="5664472" cy="698565"/>
          </a:xfrm>
        </p:spPr>
        <p:txBody>
          <a:bodyPr>
            <a:normAutofit/>
          </a:bodyPr>
          <a:lstStyle/>
          <a:p>
            <a:pPr algn="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Strategy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trade-offs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C7755D2-AB79-4A43-99CC-E32B76D37DAB}"/>
              </a:ext>
            </a:extLst>
          </p:cNvPr>
          <p:cNvSpPr txBox="1">
            <a:spLocks/>
          </p:cNvSpPr>
          <p:nvPr/>
        </p:nvSpPr>
        <p:spPr>
          <a:xfrm>
            <a:off x="6173754" y="1177357"/>
            <a:ext cx="5863526" cy="215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Plant </a:t>
            </a:r>
            <a:r>
              <a:rPr lang="fr-FR" sz="2400" dirty="0" err="1"/>
              <a:t>strategies</a:t>
            </a:r>
            <a:r>
              <a:rPr lang="fr-FR" sz="2400" dirty="0"/>
              <a:t> are </a:t>
            </a:r>
            <a:r>
              <a:rPr lang="fr-FR" sz="2400" dirty="0" err="1"/>
              <a:t>constrained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ym typeface="Wingdings" panose="05000000000000000000" pitchFamily="2" charset="2"/>
              </a:rPr>
              <a:t> Dimension </a:t>
            </a:r>
            <a:r>
              <a:rPr lang="fr-FR" sz="2400" dirty="0" err="1">
                <a:sym typeface="Wingdings" panose="05000000000000000000" pitchFamily="2" charset="2"/>
              </a:rPr>
              <a:t>reduction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Continuum of plant </a:t>
            </a:r>
            <a:r>
              <a:rPr lang="fr-FR" sz="2400" dirty="0" err="1"/>
              <a:t>strategies</a:t>
            </a: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/>
              <a:t>Build</a:t>
            </a:r>
            <a:r>
              <a:rPr lang="fr-FR" sz="2400" dirty="0"/>
              <a:t> a </a:t>
            </a:r>
            <a:r>
              <a:rPr lang="fr-FR" sz="2400" dirty="0" err="1"/>
              <a:t>strategy</a:t>
            </a:r>
            <a:r>
              <a:rPr lang="fr-FR" sz="2400" dirty="0"/>
              <a:t> </a:t>
            </a:r>
            <a:r>
              <a:rPr lang="fr-FR" sz="2400" dirty="0" err="1"/>
              <a:t>space</a:t>
            </a: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529FA-F220-43EF-8322-257B990F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6DDE-2A96-43A5-B0B7-6DC8B754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99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The model </a:t>
            </a:r>
            <a:r>
              <a:rPr lang="fr-FR" i="1" dirty="0" err="1">
                <a:solidFill>
                  <a:schemeClr val="tx1"/>
                </a:solidFill>
              </a:rPr>
              <a:t>MountGrass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3F84-FE52-45DB-B7D1-06489FCB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50D01-A7CF-43B5-A9E6-DE356397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18200" cy="1325563"/>
          </a:xfrm>
        </p:spPr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079689"/>
            <a:ext cx="4038600" cy="441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Response</a:t>
            </a:r>
            <a:r>
              <a:rPr lang="fr-FR" dirty="0"/>
              <a:t> to drivers: </a:t>
            </a:r>
            <a:r>
              <a:rPr lang="fr-FR" dirty="0" err="1"/>
              <a:t>physiological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belowground</a:t>
            </a:r>
            <a:r>
              <a:rPr lang="fr-FR" dirty="0"/>
              <a:t> </a:t>
            </a:r>
            <a:r>
              <a:rPr lang="fr-FR" dirty="0" err="1"/>
              <a:t>competition</a:t>
            </a:r>
            <a:r>
              <a:rPr lang="fr-FR" dirty="0"/>
              <a:t>: light and water cycles.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Strategies</a:t>
            </a:r>
            <a:r>
              <a:rPr lang="fr-FR" dirty="0"/>
              <a:t>: </a:t>
            </a:r>
            <a:r>
              <a:rPr lang="fr-FR" dirty="0" err="1"/>
              <a:t>carbon</a:t>
            </a:r>
            <a:r>
              <a:rPr lang="fr-FR" dirty="0"/>
              <a:t> allocation </a:t>
            </a:r>
            <a:r>
              <a:rPr lang="fr-FR" dirty="0" err="1"/>
              <a:t>trade-offs</a:t>
            </a:r>
            <a:r>
              <a:rPr lang="fr-FR" dirty="0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6" y="2206286"/>
            <a:ext cx="7886724" cy="36344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98CEF-54E0-4147-8FBF-DEE4FAF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91B7B-406D-45DB-8233-B0554689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977E66-DFA8-45A2-9FAA-0B7555FA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96" y="1958679"/>
            <a:ext cx="5031799" cy="424027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12D7650-9685-4FC6-897F-F8B01ED3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96" y="3307271"/>
            <a:ext cx="3896588" cy="25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68303BD-2952-42A8-85E9-DFBB25AE8031}"/>
              </a:ext>
            </a:extLst>
          </p:cNvPr>
          <p:cNvSpPr txBox="1">
            <a:spLocks/>
          </p:cNvSpPr>
          <p:nvPr/>
        </p:nvSpPr>
        <p:spPr>
          <a:xfrm>
            <a:off x="361199" y="5318567"/>
            <a:ext cx="2528595" cy="103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/>
              <a:t>1 cm </a:t>
            </a:r>
            <a:r>
              <a:rPr lang="fr-FR" sz="1800" dirty="0" err="1"/>
              <a:t>resolution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 err="1"/>
              <a:t>daily</a:t>
            </a:r>
            <a:r>
              <a:rPr lang="fr-FR" sz="1800" dirty="0"/>
              <a:t> time-</a:t>
            </a:r>
            <a:r>
              <a:rPr lang="fr-FR" sz="1800" dirty="0" err="1"/>
              <a:t>step</a:t>
            </a:r>
            <a:endParaRPr lang="fr-FR" sz="1800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1377E76-B14F-4BC3-A2C8-71DAAE5800F7}"/>
              </a:ext>
            </a:extLst>
          </p:cNvPr>
          <p:cNvSpPr txBox="1">
            <a:spLocks/>
          </p:cNvSpPr>
          <p:nvPr/>
        </p:nvSpPr>
        <p:spPr>
          <a:xfrm>
            <a:off x="93754" y="1958679"/>
            <a:ext cx="6241731" cy="1255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dirty="0" err="1"/>
              <a:t>Individual-based</a:t>
            </a:r>
            <a:r>
              <a:rPr lang="fr-FR" dirty="0"/>
              <a:t> model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dirty="0" err="1"/>
              <a:t>spatialy</a:t>
            </a:r>
            <a:r>
              <a:rPr lang="fr-FR" dirty="0"/>
              <a:t> explicit: explicit </a:t>
            </a:r>
            <a:r>
              <a:rPr lang="fr-FR" dirty="0" err="1"/>
              <a:t>competittion</a:t>
            </a:r>
            <a:endParaRPr lang="en-GB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69D767D-24FB-4711-873F-8BE2207B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Space</a:t>
            </a:r>
            <a:r>
              <a:rPr lang="fr-FR" i="1" dirty="0"/>
              <a:t> &amp;</a:t>
            </a:r>
            <a:r>
              <a:rPr lang="fr-FR" dirty="0"/>
              <a:t> time:  the </a:t>
            </a:r>
            <a:r>
              <a:rPr lang="fr-FR" dirty="0" err="1"/>
              <a:t>individual</a:t>
            </a:r>
            <a:r>
              <a:rPr lang="fr-FR" dirty="0"/>
              <a:t> plant </a:t>
            </a:r>
            <a:r>
              <a:rPr lang="fr-FR" dirty="0" err="1"/>
              <a:t>scale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B52D929-17D0-4B16-B59D-AB68881E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1D88DC2-BF42-4987-8F0B-2E330C96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61129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to questions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154720" y="152219"/>
            <a:ext cx="4102045" cy="6553562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+mn-lt"/>
              </a:rPr>
              <a:t>1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C8064-E658-4AD8-A55F-7D6E7027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DFD13-0BFE-4AEF-AC9C-901FD831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15601" cy="1325563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carbon</a:t>
            </a:r>
            <a:r>
              <a:rPr lang="fr-FR" dirty="0"/>
              <a:t> pools and allocation </a:t>
            </a:r>
            <a:r>
              <a:rPr lang="fr-FR" dirty="0" err="1"/>
              <a:t>trade-offs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829" y="2055813"/>
            <a:ext cx="3722536" cy="4437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6 </a:t>
            </a:r>
            <a:r>
              <a:rPr lang="fr-FR" dirty="0" err="1"/>
              <a:t>vegetative</a:t>
            </a:r>
            <a:r>
              <a:rPr lang="fr-FR" dirty="0"/>
              <a:t> pools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3 dimensions:</a:t>
            </a:r>
          </a:p>
          <a:p>
            <a:pPr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Root:shoot</a:t>
            </a:r>
            <a:r>
              <a:rPr lang="fr-FR" dirty="0">
                <a:sym typeface="Wingdings" panose="05000000000000000000" pitchFamily="2" charset="2"/>
              </a:rPr>
              <a:t> ratio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shoot </a:t>
            </a:r>
          </a:p>
          <a:p>
            <a:pPr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Prop. active in root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Allocation </a:t>
            </a:r>
            <a:r>
              <a:rPr lang="fr-FR" dirty="0" err="1"/>
              <a:t>trade-offs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strategic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trade-offs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C61B3-19DC-43C7-8D19-0A2B5F2E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0" y="2382826"/>
            <a:ext cx="4533093" cy="35257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61B86A-5C38-4DBB-9C81-2B89CF25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80" y="2816212"/>
            <a:ext cx="2651846" cy="277974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D4B1B6E-B4E1-4A1F-A57E-3F30F7F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20</a:t>
            </a:fld>
            <a:endParaRPr lang="en-GB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8AC5F096-515D-4E24-994F-944B8B6B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fr-FR" dirty="0"/>
              <a:t>Allocation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strategic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DA9FB-2181-4DCB-9C5B-BC55ED9F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5860">
            <a:off x="2381491" y="2447513"/>
            <a:ext cx="4079329" cy="32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B9708-9270-47B9-BC55-1209FB4BE209}"/>
              </a:ext>
            </a:extLst>
          </p:cNvPr>
          <p:cNvSpPr txBox="1">
            <a:spLocks/>
          </p:cNvSpPr>
          <p:nvPr/>
        </p:nvSpPr>
        <p:spPr>
          <a:xfrm>
            <a:off x="657992" y="200362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Exploitative</a:t>
            </a:r>
            <a:endParaRPr lang="fr-F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8741F5-B33D-482C-8040-99362C200DDE}"/>
              </a:ext>
            </a:extLst>
          </p:cNvPr>
          <p:cNvSpPr txBox="1">
            <a:spLocks/>
          </p:cNvSpPr>
          <p:nvPr/>
        </p:nvSpPr>
        <p:spPr>
          <a:xfrm>
            <a:off x="766629" y="5751298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Conservatives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30F2-0C05-4A18-BC02-9B73A7DF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572EC-2C78-4569-A870-A97A95D4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3BC8A-99A4-40A4-BD5A-6E9048DD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18" y="2255925"/>
            <a:ext cx="1399254" cy="342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627" y="3737129"/>
            <a:ext cx="434759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Proportion of active tissues</a:t>
            </a:r>
          </a:p>
          <a:p>
            <a:pPr marL="0" indent="0" algn="ctr">
              <a:buNone/>
            </a:pPr>
            <a:r>
              <a:rPr lang="fr-FR" dirty="0">
                <a:sym typeface="Wingdings" panose="05000000000000000000" pitchFamily="2" charset="2"/>
              </a:rPr>
              <a:t>in shoot (PAS)</a:t>
            </a: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2B08A9-BB83-499A-8697-8A9054EE30D5}"/>
              </a:ext>
            </a:extLst>
          </p:cNvPr>
          <p:cNvSpPr txBox="1">
            <a:spLocks/>
          </p:cNvSpPr>
          <p:nvPr/>
        </p:nvSpPr>
        <p:spPr>
          <a:xfrm>
            <a:off x="6313587" y="2032841"/>
            <a:ext cx="2183363" cy="5225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Tissue </a:t>
            </a:r>
            <a:r>
              <a:rPr lang="fr-FR" dirty="0" err="1"/>
              <a:t>density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55183F-AB54-4CBD-915C-65CE80C7DE96}"/>
              </a:ext>
            </a:extLst>
          </p:cNvPr>
          <p:cNvSpPr txBox="1">
            <a:spLocks/>
          </p:cNvSpPr>
          <p:nvPr/>
        </p:nvSpPr>
        <p:spPr>
          <a:xfrm>
            <a:off x="7606040" y="5750290"/>
            <a:ext cx="2435059" cy="52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600" dirty="0"/>
              <a:t>Area/</a:t>
            </a:r>
            <a:r>
              <a:rPr lang="fr-FR" sz="2600" dirty="0" err="1"/>
              <a:t>biomass</a:t>
            </a:r>
            <a:endParaRPr lang="fr-FR" sz="2600" dirty="0">
              <a:sym typeface="Wingdings" panose="05000000000000000000" pitchFamily="2" charset="2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7804D6-4A42-406B-8359-0A7338026C4B}"/>
              </a:ext>
            </a:extLst>
          </p:cNvPr>
          <p:cNvSpPr txBox="1">
            <a:spLocks/>
          </p:cNvSpPr>
          <p:nvPr/>
        </p:nvSpPr>
        <p:spPr>
          <a:xfrm>
            <a:off x="9150189" y="2032840"/>
            <a:ext cx="2338605" cy="522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Tissue </a:t>
            </a:r>
            <a:r>
              <a:rPr lang="fr-FR" dirty="0" err="1"/>
              <a:t>lifespan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857EF80-EF41-439C-A84A-76F7B172E0F3}"/>
              </a:ext>
            </a:extLst>
          </p:cNvPr>
          <p:cNvSpPr/>
          <p:nvPr/>
        </p:nvSpPr>
        <p:spPr>
          <a:xfrm>
            <a:off x="7104886" y="2641381"/>
            <a:ext cx="760482" cy="2883159"/>
          </a:xfrm>
          <a:prstGeom prst="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3AF061-CFB4-43C4-86A4-09429DF28EEC}"/>
              </a:ext>
            </a:extLst>
          </p:cNvPr>
          <p:cNvSpPr/>
          <p:nvPr/>
        </p:nvSpPr>
        <p:spPr>
          <a:xfrm rot="10800000">
            <a:off x="8544987" y="2638899"/>
            <a:ext cx="760482" cy="2883159"/>
          </a:xfrm>
          <a:prstGeom prst="triangle">
            <a:avLst/>
          </a:prstGeom>
          <a:gradFill flip="none" rotWithShape="1">
            <a:gsLst>
              <a:gs pos="100000">
                <a:schemeClr val="accent2"/>
              </a:gs>
              <a:gs pos="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F409851-CE85-44C1-8A71-AEF4F6CD3603}"/>
              </a:ext>
            </a:extLst>
          </p:cNvPr>
          <p:cNvSpPr/>
          <p:nvPr/>
        </p:nvSpPr>
        <p:spPr>
          <a:xfrm>
            <a:off x="9985089" y="2638900"/>
            <a:ext cx="760482" cy="2883159"/>
          </a:xfrm>
          <a:prstGeom prst="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9DB86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93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8F6DAD-EFAF-48F5-9089-8A6C35F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9" y="1974474"/>
            <a:ext cx="3749460" cy="3566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22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822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8F6DAD-EFAF-48F5-9089-8A6C35F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9" y="1974474"/>
            <a:ext cx="3749460" cy="3566376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DAE93A5-69F3-4DE2-877A-3CDA3360F6FE}"/>
              </a:ext>
            </a:extLst>
          </p:cNvPr>
          <p:cNvSpPr/>
          <p:nvPr/>
        </p:nvSpPr>
        <p:spPr>
          <a:xfrm>
            <a:off x="4481239" y="3219622"/>
            <a:ext cx="183282" cy="1901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7ABBBD-B89B-47A7-8839-AC0784135ED6}"/>
              </a:ext>
            </a:extLst>
          </p:cNvPr>
          <p:cNvSpPr/>
          <p:nvPr/>
        </p:nvSpPr>
        <p:spPr>
          <a:xfrm>
            <a:off x="4785447" y="1402919"/>
            <a:ext cx="3389018" cy="185328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5489510 w 5723350"/>
              <a:gd name="connsiteY0" fmla="*/ 91116 h 2644010"/>
              <a:gd name="connsiteX1" fmla="*/ 5274906 w 5723350"/>
              <a:gd name="connsiteY1" fmla="*/ 221745 h 2644010"/>
              <a:gd name="connsiteX2" fmla="*/ 0 w 5723350"/>
              <a:gd name="connsiteY2" fmla="*/ 2644010 h 2644010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2622485 w 2622485"/>
              <a:gd name="connsiteY0" fmla="*/ 0 h 1457519"/>
              <a:gd name="connsiteX1" fmla="*/ 1455381 w 2622485"/>
              <a:gd name="connsiteY1" fmla="*/ 292554 h 1457519"/>
              <a:gd name="connsiteX2" fmla="*/ 0 w 2622485"/>
              <a:gd name="connsiteY2" fmla="*/ 1457519 h 1457519"/>
              <a:gd name="connsiteX0" fmla="*/ 3066651 w 3066651"/>
              <a:gd name="connsiteY0" fmla="*/ 0 h 1635538"/>
              <a:gd name="connsiteX1" fmla="*/ 1455381 w 3066651"/>
              <a:gd name="connsiteY1" fmla="*/ 470573 h 1635538"/>
              <a:gd name="connsiteX2" fmla="*/ 0 w 3066651"/>
              <a:gd name="connsiteY2" fmla="*/ 1635538 h 1635538"/>
              <a:gd name="connsiteX0" fmla="*/ 3084417 w 3084417"/>
              <a:gd name="connsiteY0" fmla="*/ 0 h 2487483"/>
              <a:gd name="connsiteX1" fmla="*/ 1473147 w 3084417"/>
              <a:gd name="connsiteY1" fmla="*/ 470573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102183 w 3102183"/>
              <a:gd name="connsiteY0" fmla="*/ 0 h 2614639"/>
              <a:gd name="connsiteX1" fmla="*/ 1757413 w 3102183"/>
              <a:gd name="connsiteY1" fmla="*/ 775748 h 2614639"/>
              <a:gd name="connsiteX2" fmla="*/ 0 w 3102183"/>
              <a:gd name="connsiteY2" fmla="*/ 2614639 h 2614639"/>
              <a:gd name="connsiteX0" fmla="*/ 3226549 w 3226549"/>
              <a:gd name="connsiteY0" fmla="*/ 0 h 2525630"/>
              <a:gd name="connsiteX1" fmla="*/ 1757413 w 3226549"/>
              <a:gd name="connsiteY1" fmla="*/ 686739 h 2525630"/>
              <a:gd name="connsiteX2" fmla="*/ 0 w 3226549"/>
              <a:gd name="connsiteY2" fmla="*/ 2525630 h 252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6549" h="2525630">
                <a:moveTo>
                  <a:pt x="3226549" y="0"/>
                </a:moveTo>
                <a:cubicBezTo>
                  <a:pt x="3144906" y="27992"/>
                  <a:pt x="2295171" y="265801"/>
                  <a:pt x="1757413" y="686739"/>
                </a:cubicBezTo>
                <a:cubicBezTo>
                  <a:pt x="1219655" y="1107677"/>
                  <a:pt x="662793" y="2175455"/>
                  <a:pt x="0" y="252563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F44C596-5FD0-4FAA-BDEA-8A6FF4E7B89D}"/>
              </a:ext>
            </a:extLst>
          </p:cNvPr>
          <p:cNvSpPr txBox="1">
            <a:spLocks/>
          </p:cNvSpPr>
          <p:nvPr/>
        </p:nvSpPr>
        <p:spPr>
          <a:xfrm>
            <a:off x="8043838" y="908749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Each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point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valid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strategy</a:t>
            </a:r>
            <a:endParaRPr lang="fr-F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23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456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8F6DAD-EFAF-48F5-9089-8A6C35F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9" y="1974474"/>
            <a:ext cx="3749460" cy="3566376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25DFA8A-4B41-49BA-8D64-9921ADB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85" y="2173175"/>
            <a:ext cx="4420815" cy="305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DAE93A5-69F3-4DE2-877A-3CDA3360F6FE}"/>
              </a:ext>
            </a:extLst>
          </p:cNvPr>
          <p:cNvSpPr/>
          <p:nvPr/>
        </p:nvSpPr>
        <p:spPr>
          <a:xfrm>
            <a:off x="4481239" y="3219622"/>
            <a:ext cx="183282" cy="1901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7ABBBD-B89B-47A7-8839-AC0784135ED6}"/>
              </a:ext>
            </a:extLst>
          </p:cNvPr>
          <p:cNvSpPr/>
          <p:nvPr/>
        </p:nvSpPr>
        <p:spPr>
          <a:xfrm>
            <a:off x="4785447" y="1402919"/>
            <a:ext cx="3389018" cy="185328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5489510 w 5723350"/>
              <a:gd name="connsiteY0" fmla="*/ 91116 h 2644010"/>
              <a:gd name="connsiteX1" fmla="*/ 5274906 w 5723350"/>
              <a:gd name="connsiteY1" fmla="*/ 221745 h 2644010"/>
              <a:gd name="connsiteX2" fmla="*/ 0 w 5723350"/>
              <a:gd name="connsiteY2" fmla="*/ 2644010 h 2644010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2622485 w 2622485"/>
              <a:gd name="connsiteY0" fmla="*/ 0 h 1457519"/>
              <a:gd name="connsiteX1" fmla="*/ 1455381 w 2622485"/>
              <a:gd name="connsiteY1" fmla="*/ 292554 h 1457519"/>
              <a:gd name="connsiteX2" fmla="*/ 0 w 2622485"/>
              <a:gd name="connsiteY2" fmla="*/ 1457519 h 1457519"/>
              <a:gd name="connsiteX0" fmla="*/ 3066651 w 3066651"/>
              <a:gd name="connsiteY0" fmla="*/ 0 h 1635538"/>
              <a:gd name="connsiteX1" fmla="*/ 1455381 w 3066651"/>
              <a:gd name="connsiteY1" fmla="*/ 470573 h 1635538"/>
              <a:gd name="connsiteX2" fmla="*/ 0 w 3066651"/>
              <a:gd name="connsiteY2" fmla="*/ 1635538 h 1635538"/>
              <a:gd name="connsiteX0" fmla="*/ 3084417 w 3084417"/>
              <a:gd name="connsiteY0" fmla="*/ 0 h 2487483"/>
              <a:gd name="connsiteX1" fmla="*/ 1473147 w 3084417"/>
              <a:gd name="connsiteY1" fmla="*/ 470573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102183 w 3102183"/>
              <a:gd name="connsiteY0" fmla="*/ 0 h 2614639"/>
              <a:gd name="connsiteX1" fmla="*/ 1757413 w 3102183"/>
              <a:gd name="connsiteY1" fmla="*/ 775748 h 2614639"/>
              <a:gd name="connsiteX2" fmla="*/ 0 w 3102183"/>
              <a:gd name="connsiteY2" fmla="*/ 2614639 h 2614639"/>
              <a:gd name="connsiteX0" fmla="*/ 3226549 w 3226549"/>
              <a:gd name="connsiteY0" fmla="*/ 0 h 2525630"/>
              <a:gd name="connsiteX1" fmla="*/ 1757413 w 3226549"/>
              <a:gd name="connsiteY1" fmla="*/ 686739 h 2525630"/>
              <a:gd name="connsiteX2" fmla="*/ 0 w 3226549"/>
              <a:gd name="connsiteY2" fmla="*/ 2525630 h 252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6549" h="2525630">
                <a:moveTo>
                  <a:pt x="3226549" y="0"/>
                </a:moveTo>
                <a:cubicBezTo>
                  <a:pt x="3144906" y="27992"/>
                  <a:pt x="2295171" y="265801"/>
                  <a:pt x="1757413" y="686739"/>
                </a:cubicBezTo>
                <a:cubicBezTo>
                  <a:pt x="1219655" y="1107677"/>
                  <a:pt x="662793" y="2175455"/>
                  <a:pt x="0" y="252563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99B98E4-484F-4648-8D5C-4E90A38DACEA}"/>
              </a:ext>
            </a:extLst>
          </p:cNvPr>
          <p:cNvSpPr/>
          <p:nvPr/>
        </p:nvSpPr>
        <p:spPr>
          <a:xfrm>
            <a:off x="8078645" y="1444899"/>
            <a:ext cx="284252" cy="825953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1489010 w 1489010"/>
              <a:gd name="connsiteY0" fmla="*/ 61968 h 2205287"/>
              <a:gd name="connsiteX1" fmla="*/ 1274406 w 1489010"/>
              <a:gd name="connsiteY1" fmla="*/ 192597 h 2205287"/>
              <a:gd name="connsiteX2" fmla="*/ 0 w 1489010"/>
              <a:gd name="connsiteY2" fmla="*/ 2205287 h 2205287"/>
              <a:gd name="connsiteX0" fmla="*/ 2098706 w 2098706"/>
              <a:gd name="connsiteY0" fmla="*/ 0 h 2143319"/>
              <a:gd name="connsiteX1" fmla="*/ 45777 w 2098706"/>
              <a:gd name="connsiteY1" fmla="*/ 1673679 h 2143319"/>
              <a:gd name="connsiteX2" fmla="*/ 609696 w 2098706"/>
              <a:gd name="connsiteY2" fmla="*/ 2143319 h 2143319"/>
              <a:gd name="connsiteX0" fmla="*/ 2054506 w 2054506"/>
              <a:gd name="connsiteY0" fmla="*/ 0 h 2143319"/>
              <a:gd name="connsiteX1" fmla="*/ 1577 w 2054506"/>
              <a:gd name="connsiteY1" fmla="*/ 1673679 h 2143319"/>
              <a:gd name="connsiteX2" fmla="*/ 565496 w 2054506"/>
              <a:gd name="connsiteY2" fmla="*/ 2143319 h 2143319"/>
              <a:gd name="connsiteX0" fmla="*/ 114625 w 598643"/>
              <a:gd name="connsiteY0" fmla="*/ 0 h 685994"/>
              <a:gd name="connsiteX1" fmla="*/ 33371 w 598643"/>
              <a:gd name="connsiteY1" fmla="*/ 216354 h 685994"/>
              <a:gd name="connsiteX2" fmla="*/ 597290 w 598643"/>
              <a:gd name="connsiteY2" fmla="*/ 685994 h 685994"/>
              <a:gd name="connsiteX0" fmla="*/ 85269 w 161132"/>
              <a:gd name="connsiteY0" fmla="*/ 0 h 825953"/>
              <a:gd name="connsiteX1" fmla="*/ 4015 w 161132"/>
              <a:gd name="connsiteY1" fmla="*/ 216354 h 825953"/>
              <a:gd name="connsiteX2" fmla="*/ 157387 w 161132"/>
              <a:gd name="connsiteY2" fmla="*/ 825953 h 825953"/>
              <a:gd name="connsiteX0" fmla="*/ 85269 w 157387"/>
              <a:gd name="connsiteY0" fmla="*/ 0 h 825953"/>
              <a:gd name="connsiteX1" fmla="*/ 4015 w 157387"/>
              <a:gd name="connsiteY1" fmla="*/ 216354 h 825953"/>
              <a:gd name="connsiteX2" fmla="*/ 157387 w 157387"/>
              <a:gd name="connsiteY2" fmla="*/ 825953 h 825953"/>
              <a:gd name="connsiteX0" fmla="*/ 212597 w 284715"/>
              <a:gd name="connsiteY0" fmla="*/ 0 h 825953"/>
              <a:gd name="connsiteX1" fmla="*/ 715 w 284715"/>
              <a:gd name="connsiteY1" fmla="*/ 318990 h 825953"/>
              <a:gd name="connsiteX2" fmla="*/ 284715 w 284715"/>
              <a:gd name="connsiteY2" fmla="*/ 825953 h 825953"/>
              <a:gd name="connsiteX0" fmla="*/ 212134 w 284252"/>
              <a:gd name="connsiteY0" fmla="*/ 0 h 825953"/>
              <a:gd name="connsiteX1" fmla="*/ 252 w 284252"/>
              <a:gd name="connsiteY1" fmla="*/ 318990 h 825953"/>
              <a:gd name="connsiteX2" fmla="*/ 284252 w 284252"/>
              <a:gd name="connsiteY2" fmla="*/ 825953 h 82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252" h="825953">
                <a:moveTo>
                  <a:pt x="212134" y="0"/>
                </a:moveTo>
                <a:cubicBezTo>
                  <a:pt x="130491" y="27992"/>
                  <a:pt x="6893" y="69364"/>
                  <a:pt x="252" y="318990"/>
                </a:cubicBezTo>
                <a:cubicBezTo>
                  <a:pt x="-6389" y="568616"/>
                  <a:pt x="119411" y="619125"/>
                  <a:pt x="284252" y="825953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F44C596-5FD0-4FAA-BDEA-8A6FF4E7B89D}"/>
              </a:ext>
            </a:extLst>
          </p:cNvPr>
          <p:cNvSpPr txBox="1">
            <a:spLocks/>
          </p:cNvSpPr>
          <p:nvPr/>
        </p:nvSpPr>
        <p:spPr>
          <a:xfrm>
            <a:off x="8043838" y="908749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Each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point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valid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strategy</a:t>
            </a:r>
            <a:endParaRPr lang="fr-F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24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E1F4418-B1FC-47CA-9D55-1462BAE3FE75}"/>
              </a:ext>
            </a:extLst>
          </p:cNvPr>
          <p:cNvSpPr/>
          <p:nvPr/>
        </p:nvSpPr>
        <p:spPr>
          <a:xfrm>
            <a:off x="8280654" y="2126464"/>
            <a:ext cx="822573" cy="8225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5E38C8F7-E0D9-4D9D-87EB-EC53CD9AD791}"/>
              </a:ext>
            </a:extLst>
          </p:cNvPr>
          <p:cNvSpPr txBox="1">
            <a:spLocks/>
          </p:cNvSpPr>
          <p:nvPr/>
        </p:nvSpPr>
        <p:spPr>
          <a:xfrm>
            <a:off x="7328579" y="5539619"/>
            <a:ext cx="4235087" cy="87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 err="1">
                <a:sym typeface="Wingdings" panose="05000000000000000000" pitchFamily="2" charset="2"/>
              </a:rPr>
              <a:t>sample</a:t>
            </a:r>
            <a:r>
              <a:rPr lang="fr-FR" sz="2400" dirty="0">
                <a:sym typeface="Wingdings" panose="05000000000000000000" pitchFamily="2" charset="2"/>
              </a:rPr>
              <a:t> diverse </a:t>
            </a:r>
            <a:r>
              <a:rPr lang="fr-FR" sz="2400" dirty="0" err="1">
                <a:sym typeface="Wingdings" panose="05000000000000000000" pitchFamily="2" charset="2"/>
              </a:rPr>
              <a:t>strategies</a:t>
            </a:r>
            <a:r>
              <a:rPr lang="fr-FR" sz="2400" dirty="0">
                <a:sym typeface="Wingdings" panose="05000000000000000000" pitchFamily="2" charset="2"/>
              </a:rPr>
              <a:t> in a </a:t>
            </a:r>
            <a:r>
              <a:rPr lang="fr-FR" sz="2400" dirty="0" err="1">
                <a:sym typeface="Wingdings" panose="05000000000000000000" pitchFamily="2" charset="2"/>
              </a:rPr>
              <a:t>continuous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space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374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05DEF-0CF1-4559-95CB-D43FA550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87" y="1974474"/>
            <a:ext cx="3552642" cy="3531775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7ABBBD-B89B-47A7-8839-AC0784135ED6}"/>
              </a:ext>
            </a:extLst>
          </p:cNvPr>
          <p:cNvSpPr/>
          <p:nvPr/>
        </p:nvSpPr>
        <p:spPr>
          <a:xfrm>
            <a:off x="4785447" y="1402919"/>
            <a:ext cx="3389018" cy="185328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  <a:gd name="connsiteX0" fmla="*/ 5489510 w 5723350"/>
              <a:gd name="connsiteY0" fmla="*/ 91116 h 2644010"/>
              <a:gd name="connsiteX1" fmla="*/ 5274906 w 5723350"/>
              <a:gd name="connsiteY1" fmla="*/ 221745 h 2644010"/>
              <a:gd name="connsiteX2" fmla="*/ 0 w 5723350"/>
              <a:gd name="connsiteY2" fmla="*/ 2644010 h 2644010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5489510 w 5489510"/>
              <a:gd name="connsiteY0" fmla="*/ 0 h 2552894"/>
              <a:gd name="connsiteX1" fmla="*/ 1455381 w 5489510"/>
              <a:gd name="connsiteY1" fmla="*/ 1387929 h 2552894"/>
              <a:gd name="connsiteX2" fmla="*/ 0 w 5489510"/>
              <a:gd name="connsiteY2" fmla="*/ 2552894 h 2552894"/>
              <a:gd name="connsiteX0" fmla="*/ 2622485 w 2622485"/>
              <a:gd name="connsiteY0" fmla="*/ 0 h 1457519"/>
              <a:gd name="connsiteX1" fmla="*/ 1455381 w 2622485"/>
              <a:gd name="connsiteY1" fmla="*/ 292554 h 1457519"/>
              <a:gd name="connsiteX2" fmla="*/ 0 w 2622485"/>
              <a:gd name="connsiteY2" fmla="*/ 1457519 h 1457519"/>
              <a:gd name="connsiteX0" fmla="*/ 3066651 w 3066651"/>
              <a:gd name="connsiteY0" fmla="*/ 0 h 1635538"/>
              <a:gd name="connsiteX1" fmla="*/ 1455381 w 3066651"/>
              <a:gd name="connsiteY1" fmla="*/ 470573 h 1635538"/>
              <a:gd name="connsiteX2" fmla="*/ 0 w 3066651"/>
              <a:gd name="connsiteY2" fmla="*/ 1635538 h 1635538"/>
              <a:gd name="connsiteX0" fmla="*/ 3084417 w 3084417"/>
              <a:gd name="connsiteY0" fmla="*/ 0 h 2487483"/>
              <a:gd name="connsiteX1" fmla="*/ 1473147 w 3084417"/>
              <a:gd name="connsiteY1" fmla="*/ 470573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084417 w 3084417"/>
              <a:gd name="connsiteY0" fmla="*/ 0 h 2487483"/>
              <a:gd name="connsiteX1" fmla="*/ 1739647 w 3084417"/>
              <a:gd name="connsiteY1" fmla="*/ 775748 h 2487483"/>
              <a:gd name="connsiteX2" fmla="*/ 0 w 3084417"/>
              <a:gd name="connsiteY2" fmla="*/ 2487483 h 2487483"/>
              <a:gd name="connsiteX0" fmla="*/ 3102183 w 3102183"/>
              <a:gd name="connsiteY0" fmla="*/ 0 h 2614639"/>
              <a:gd name="connsiteX1" fmla="*/ 1757413 w 3102183"/>
              <a:gd name="connsiteY1" fmla="*/ 775748 h 2614639"/>
              <a:gd name="connsiteX2" fmla="*/ 0 w 3102183"/>
              <a:gd name="connsiteY2" fmla="*/ 2614639 h 2614639"/>
              <a:gd name="connsiteX0" fmla="*/ 3226549 w 3226549"/>
              <a:gd name="connsiteY0" fmla="*/ 0 h 2525630"/>
              <a:gd name="connsiteX1" fmla="*/ 1757413 w 3226549"/>
              <a:gd name="connsiteY1" fmla="*/ 686739 h 2525630"/>
              <a:gd name="connsiteX2" fmla="*/ 0 w 3226549"/>
              <a:gd name="connsiteY2" fmla="*/ 2525630 h 252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6549" h="2525630">
                <a:moveTo>
                  <a:pt x="3226549" y="0"/>
                </a:moveTo>
                <a:cubicBezTo>
                  <a:pt x="3144906" y="27992"/>
                  <a:pt x="2295171" y="265801"/>
                  <a:pt x="1757413" y="686739"/>
                </a:cubicBezTo>
                <a:cubicBezTo>
                  <a:pt x="1219655" y="1107677"/>
                  <a:pt x="662793" y="2175455"/>
                  <a:pt x="0" y="252563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F44C596-5FD0-4FAA-BDEA-8A6FF4E7B89D}"/>
              </a:ext>
            </a:extLst>
          </p:cNvPr>
          <p:cNvSpPr txBox="1">
            <a:spLocks/>
          </p:cNvSpPr>
          <p:nvPr/>
        </p:nvSpPr>
        <p:spPr>
          <a:xfrm>
            <a:off x="8043838" y="908749"/>
            <a:ext cx="3260410" cy="85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Each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point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valid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strategy</a:t>
            </a:r>
            <a:endParaRPr lang="fr-F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5982-A65C-4B83-999B-1DAD3902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Phenotypes</a:t>
            </a:r>
            <a:r>
              <a:rPr lang="fr-FR" dirty="0"/>
              <a:t> and </a:t>
            </a:r>
            <a:r>
              <a:rPr lang="fr-FR" dirty="0" err="1"/>
              <a:t>strategies</a:t>
            </a:r>
            <a:endParaRPr lang="en-GB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E359448-BCE9-4787-AE0D-C7F1E42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25</a:t>
            </a:fld>
            <a:endParaRPr lang="en-GB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0A7AF94-FD15-4428-862F-491904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12C4BA-2E79-4AC4-A9E2-F60544B7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9569" y="3078141"/>
            <a:ext cx="986971" cy="4731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/>
              <a:t>PAS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33B15D-277C-437B-82BB-7BCBC3104C91}"/>
              </a:ext>
            </a:extLst>
          </p:cNvPr>
          <p:cNvSpPr txBox="1">
            <a:spLocks/>
          </p:cNvSpPr>
          <p:nvPr/>
        </p:nvSpPr>
        <p:spPr>
          <a:xfrm>
            <a:off x="3585909" y="506773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PAR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1C65802-8A91-441D-8B0F-6976499D69A6}"/>
              </a:ext>
            </a:extLst>
          </p:cNvPr>
          <p:cNvSpPr txBox="1">
            <a:spLocks/>
          </p:cNvSpPr>
          <p:nvPr/>
        </p:nvSpPr>
        <p:spPr>
          <a:xfrm>
            <a:off x="628334" y="5654632"/>
            <a:ext cx="2262470" cy="70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Root:Shoot</a:t>
            </a:r>
            <a:endParaRPr lang="fr-FR" dirty="0"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5E38C8F7-E0D9-4D9D-87EB-EC53CD9AD791}"/>
              </a:ext>
            </a:extLst>
          </p:cNvPr>
          <p:cNvSpPr txBox="1">
            <a:spLocks/>
          </p:cNvSpPr>
          <p:nvPr/>
        </p:nvSpPr>
        <p:spPr>
          <a:xfrm>
            <a:off x="7069161" y="3000372"/>
            <a:ext cx="4284639" cy="209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 err="1">
                <a:sym typeface="Wingdings" panose="05000000000000000000" pitchFamily="2" charset="2"/>
              </a:rPr>
              <a:t>Plasticity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allows</a:t>
            </a:r>
            <a:r>
              <a:rPr lang="fr-FR" sz="3200" dirty="0">
                <a:sym typeface="Wingdings" panose="05000000000000000000" pitchFamily="2" charset="2"/>
              </a:rPr>
              <a:t> plant to move </a:t>
            </a:r>
            <a:r>
              <a:rPr lang="fr-FR" sz="3200" dirty="0" err="1">
                <a:sym typeface="Wingdings" panose="05000000000000000000" pitchFamily="2" charset="2"/>
              </a:rPr>
              <a:t>within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this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closed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space</a:t>
            </a:r>
            <a:r>
              <a:rPr lang="fr-FR" sz="3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ym typeface="Wingdings" panose="05000000000000000000" pitchFamily="2" charset="2"/>
              </a:rPr>
              <a:t>But </a:t>
            </a:r>
            <a:r>
              <a:rPr lang="fr-FR" sz="3200" dirty="0" err="1">
                <a:sym typeface="Wingdings" panose="05000000000000000000" pitchFamily="2" charset="2"/>
              </a:rPr>
              <a:t>it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needs</a:t>
            </a:r>
            <a:r>
              <a:rPr lang="fr-FR" sz="3200" dirty="0">
                <a:sym typeface="Wingdings" panose="05000000000000000000" pitchFamily="2" charset="2"/>
              </a:rPr>
              <a:t> </a:t>
            </a:r>
            <a:r>
              <a:rPr lang="fr-FR" sz="3200" dirty="0" err="1">
                <a:sym typeface="Wingdings" panose="05000000000000000000" pitchFamily="2" charset="2"/>
              </a:rPr>
              <a:t>rules</a:t>
            </a:r>
            <a:r>
              <a:rPr lang="fr-FR" sz="3200" dirty="0">
                <a:sym typeface="Wingdings" panose="05000000000000000000" pitchFamily="2" charset="2"/>
              </a:rPr>
              <a:t>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44045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14B3C-A7EF-4276-AE0C-0939AAB0F2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3" y="1750989"/>
            <a:ext cx="6907144" cy="4512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: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1" y="2048647"/>
            <a:ext cx="6447451" cy="1741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Objective </a:t>
            </a:r>
            <a:r>
              <a:rPr lang="fr-FR" sz="2400" dirty="0" err="1"/>
              <a:t>function</a:t>
            </a:r>
            <a:r>
              <a:rPr lang="fr-FR" sz="2400" dirty="0"/>
              <a:t>: </a:t>
            </a:r>
            <a:r>
              <a:rPr lang="fr-FR" sz="2400" dirty="0">
                <a:solidFill>
                  <a:schemeClr val="accent3"/>
                </a:solidFill>
              </a:rPr>
              <a:t>root </a:t>
            </a:r>
            <a:r>
              <a:rPr lang="fr-FR" sz="2400" dirty="0" err="1">
                <a:solidFill>
                  <a:schemeClr val="accent3"/>
                </a:solidFill>
              </a:rPr>
              <a:t>activity</a:t>
            </a:r>
            <a:r>
              <a:rPr lang="fr-FR" sz="2400" dirty="0"/>
              <a:t> = </a:t>
            </a:r>
            <a:r>
              <a:rPr lang="fr-FR" sz="2400" dirty="0">
                <a:solidFill>
                  <a:schemeClr val="accent2"/>
                </a:solidFill>
              </a:rPr>
              <a:t>shoot </a:t>
            </a:r>
            <a:r>
              <a:rPr lang="fr-FR" sz="2400" dirty="0" err="1">
                <a:solidFill>
                  <a:schemeClr val="accent2"/>
                </a:solidFill>
              </a:rPr>
              <a:t>activity</a:t>
            </a:r>
            <a:endParaRPr lang="fr-FR" sz="2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fr-FR" sz="2400" dirty="0"/>
              <a:t>Plastic dimension: </a:t>
            </a:r>
            <a:r>
              <a:rPr lang="fr-FR" sz="2400" dirty="0" err="1"/>
              <a:t>Root:Shoot</a:t>
            </a:r>
            <a:r>
              <a:rPr lang="fr-FR" sz="2400" dirty="0"/>
              <a:t> ratio</a:t>
            </a:r>
          </a:p>
          <a:p>
            <a:pPr marL="0" indent="0">
              <a:buNone/>
            </a:pPr>
            <a:r>
              <a:rPr lang="fr-FR" sz="2400" dirty="0"/>
              <a:t>Assumption: </a:t>
            </a:r>
            <a:r>
              <a:rPr lang="fr-FR" sz="2400" dirty="0" err="1"/>
              <a:t>tomorrow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today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E7A8-7492-48CF-AF0C-EE21CBB84578}"/>
              </a:ext>
            </a:extLst>
          </p:cNvPr>
          <p:cNvSpPr/>
          <p:nvPr/>
        </p:nvSpPr>
        <p:spPr>
          <a:xfrm>
            <a:off x="7127695" y="3620480"/>
            <a:ext cx="4511856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« </a:t>
            </a:r>
            <a:r>
              <a:rPr lang="fr-FR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fixed-equilibrium</a:t>
            </a:r>
            <a:r>
              <a:rPr lang="fr-F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»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= changes in </a:t>
            </a:r>
            <a:r>
              <a:rPr lang="fr-FR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Root:Shoot</a:t>
            </a:r>
            <a:r>
              <a:rPr lang="fr-F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only</a:t>
            </a:r>
            <a:endParaRPr lang="en-GB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42FB9-2814-473E-B962-D8F88C8F25BC}"/>
              </a:ext>
            </a:extLst>
          </p:cNvPr>
          <p:cNvSpPr txBox="1"/>
          <p:nvPr/>
        </p:nvSpPr>
        <p:spPr>
          <a:xfrm>
            <a:off x="3330876" y="2260078"/>
            <a:ext cx="181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endParaRPr lang="fr-FR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evapotranspiration</a:t>
            </a:r>
            <a:endParaRPr lang="en-GB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03A7C-D8AC-4920-886A-FD22189D10B3}"/>
              </a:ext>
            </a:extLst>
          </p:cNvPr>
          <p:cNvSpPr txBox="1"/>
          <p:nvPr/>
        </p:nvSpPr>
        <p:spPr>
          <a:xfrm>
            <a:off x="3330876" y="3167390"/>
            <a:ext cx="134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Potential</a:t>
            </a:r>
            <a:r>
              <a:rPr lang="en-GB" sz="1400" dirty="0">
                <a:solidFill>
                  <a:schemeClr val="accent6"/>
                </a:solidFill>
                <a:latin typeface="Myriad Pro" panose="020B0503030403020204" pitchFamily="34" charset="0"/>
              </a:rPr>
              <a:t> root</a:t>
            </a:r>
          </a:p>
          <a:p>
            <a:r>
              <a:rPr lang="fr-FR" sz="1400" dirty="0">
                <a:solidFill>
                  <a:schemeClr val="accent6"/>
                </a:solidFill>
                <a:latin typeface="Myriad Pro" panose="020B0503030403020204" pitchFamily="34" charset="0"/>
              </a:rPr>
              <a:t>a</a:t>
            </a:r>
            <a:r>
              <a:rPr lang="en-GB" sz="1400" dirty="0" err="1">
                <a:solidFill>
                  <a:schemeClr val="accent6"/>
                </a:solidFill>
                <a:latin typeface="Myriad Pro" panose="020B0503030403020204" pitchFamily="34" charset="0"/>
              </a:rPr>
              <a:t>bsorption</a:t>
            </a:r>
            <a:endParaRPr lang="fr-FR" sz="1400" dirty="0">
              <a:solidFill>
                <a:schemeClr val="accent6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FE39F4-EC40-4E09-862F-CA174538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26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3311C56-2DD8-4CAF-AB4F-AED5B6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Model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1EBC8-7FD4-4184-A920-1C69C4D3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11" y="4723565"/>
            <a:ext cx="1529201" cy="15400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A82653-1C1F-4A6A-95B1-33C6098B8A0B}"/>
              </a:ext>
            </a:extLst>
          </p:cNvPr>
          <p:cNvCxnSpPr/>
          <p:nvPr/>
        </p:nvCxnSpPr>
        <p:spPr>
          <a:xfrm flipH="1">
            <a:off x="9269123" y="5156570"/>
            <a:ext cx="727788" cy="72778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F0DE70D-FC00-430C-99EC-D9B564886DA9}"/>
              </a:ext>
            </a:extLst>
          </p:cNvPr>
          <p:cNvSpPr/>
          <p:nvPr/>
        </p:nvSpPr>
        <p:spPr>
          <a:xfrm>
            <a:off x="9764827" y="5260951"/>
            <a:ext cx="119604" cy="1196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FD77D4-4433-4AAA-988E-304BA14FB77A}"/>
              </a:ext>
            </a:extLst>
          </p:cNvPr>
          <p:cNvSpPr txBox="1"/>
          <p:nvPr/>
        </p:nvSpPr>
        <p:spPr>
          <a:xfrm>
            <a:off x="7842110" y="600123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Root:Shoot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5B7FFF-93E8-4089-870B-C8C2D56C86A4}"/>
              </a:ext>
            </a:extLst>
          </p:cNvPr>
          <p:cNvSpPr txBox="1">
            <a:spLocks/>
          </p:cNvSpPr>
          <p:nvPr/>
        </p:nvSpPr>
        <p:spPr>
          <a:xfrm>
            <a:off x="8757232" y="518150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PAS</a:t>
            </a: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FFE67F-0422-4569-804D-504CE3D8AEA8}"/>
              </a:ext>
            </a:extLst>
          </p:cNvPr>
          <p:cNvSpPr txBox="1">
            <a:spLocks/>
          </p:cNvSpPr>
          <p:nvPr/>
        </p:nvSpPr>
        <p:spPr>
          <a:xfrm>
            <a:off x="9644921" y="5915762"/>
            <a:ext cx="986971" cy="47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PAR</a:t>
            </a: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buFontTx/>
              <a:buChar char="-"/>
            </a:pPr>
            <a:endParaRPr lang="fr-FR" sz="18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9CD96C-FF7D-44EB-A726-313CBE49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160190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81BD-06AD-4074-A107-15459165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27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6BC3795-0713-4D19-98FB-DB33EAAB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"/>
          <a:stretch/>
        </p:blipFill>
        <p:spPr bwMode="auto">
          <a:xfrm>
            <a:off x="154720" y="145472"/>
            <a:ext cx="5331680" cy="502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82E62-6220-441E-80DB-8DC3042A62CE}"/>
              </a:ext>
            </a:extLst>
          </p:cNvPr>
          <p:cNvSpPr txBox="1">
            <a:spLocks/>
          </p:cNvSpPr>
          <p:nvPr/>
        </p:nvSpPr>
        <p:spPr>
          <a:xfrm>
            <a:off x="5847089" y="365125"/>
            <a:ext cx="303244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Parameter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DED0CD-82B2-46A1-AB49-AA04E8595AC9}"/>
              </a:ext>
            </a:extLst>
          </p:cNvPr>
          <p:cNvSpPr txBox="1">
            <a:spLocks/>
          </p:cNvSpPr>
          <p:nvPr/>
        </p:nvSpPr>
        <p:spPr>
          <a:xfrm>
            <a:off x="5847089" y="1986040"/>
            <a:ext cx="3188149" cy="44370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31 </a:t>
            </a:r>
            <a:r>
              <a:rPr lang="fr-FR" dirty="0" err="1"/>
              <a:t>parameters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Pot </a:t>
            </a:r>
            <a:r>
              <a:rPr lang="fr-FR" dirty="0" err="1">
                <a:sym typeface="Wingdings" panose="05000000000000000000" pitchFamily="2" charset="2"/>
              </a:rPr>
              <a:t>growth</a:t>
            </a:r>
            <a:r>
              <a:rPr lang="fr-FR" dirty="0">
                <a:sym typeface="Wingdings" panose="05000000000000000000" pitchFamily="2" charset="2"/>
              </a:rPr>
              <a:t> patterns in 2 </a:t>
            </a:r>
            <a:r>
              <a:rPr lang="fr-FR" dirty="0" err="1">
                <a:sym typeface="Wingdings" panose="05000000000000000000" pitchFamily="2" charset="2"/>
              </a:rPr>
              <a:t>treatments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precipitation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Selection</a:t>
            </a:r>
            <a:r>
              <a:rPr lang="fr-FR" dirty="0">
                <a:sym typeface="Wingdings" panose="05000000000000000000" pitchFamily="2" charset="2"/>
              </a:rPr>
              <a:t> of a </a:t>
            </a:r>
            <a:r>
              <a:rPr lang="fr-FR" dirty="0" err="1">
                <a:sym typeface="Wingdings" panose="05000000000000000000" pitchFamily="2" charset="2"/>
              </a:rPr>
              <a:t>subset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parameter</a:t>
            </a:r>
            <a:r>
              <a:rPr lang="fr-FR" dirty="0">
                <a:sym typeface="Wingdings" panose="05000000000000000000" pitchFamily="2" charset="2"/>
              </a:rPr>
              <a:t> sets for simulations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0F2E66-FFB9-4B9D-AC7E-DECDF57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28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AE0B7-7AF6-42F5-8112-7F863F7B9539}"/>
              </a:ext>
            </a:extLst>
          </p:cNvPr>
          <p:cNvSpPr/>
          <p:nvPr/>
        </p:nvSpPr>
        <p:spPr>
          <a:xfrm>
            <a:off x="727775" y="5560797"/>
            <a:ext cx="117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111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6ED81-642A-4F60-8BA8-2EEE0980625D}"/>
              </a:ext>
            </a:extLst>
          </p:cNvPr>
          <p:cNvSpPr/>
          <p:nvPr/>
        </p:nvSpPr>
        <p:spPr>
          <a:xfrm>
            <a:off x="681105" y="6034376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12*12*90 cm pots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E0BA98-9145-4FCA-B2F9-68E5CEA31C50}"/>
              </a:ext>
            </a:extLst>
          </p:cNvPr>
          <p:cNvSpPr/>
          <p:nvPr/>
        </p:nvSpPr>
        <p:spPr>
          <a:xfrm>
            <a:off x="2906494" y="5566376"/>
            <a:ext cx="232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fixed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T°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9247C3-296D-45D2-AAD1-E67EC2E6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663" y="1265604"/>
            <a:ext cx="2714588" cy="358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01DB84-505D-412E-BA5D-FF2B06FC1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032" y="2612714"/>
            <a:ext cx="2549850" cy="164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CC6405-1099-4691-97DE-52E627721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351" y="3741588"/>
            <a:ext cx="1067213" cy="156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03B152-E4B1-4A62-9FDC-FDB8B7AA2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942" y="5062162"/>
            <a:ext cx="1704030" cy="118777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AFAF2B-D5F2-42B1-A5C6-2BB438B68159}"/>
              </a:ext>
            </a:extLst>
          </p:cNvPr>
          <p:cNvSpPr/>
          <p:nvPr/>
        </p:nvSpPr>
        <p:spPr>
          <a:xfrm>
            <a:off x="9954545" y="764522"/>
            <a:ext cx="307910" cy="447869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10" h="447869">
                <a:moveTo>
                  <a:pt x="307910" y="0"/>
                </a:moveTo>
                <a:cubicBezTo>
                  <a:pt x="226267" y="27992"/>
                  <a:pt x="144624" y="55984"/>
                  <a:pt x="93306" y="130629"/>
                </a:cubicBezTo>
                <a:cubicBezTo>
                  <a:pt x="41988" y="205274"/>
                  <a:pt x="31102" y="390330"/>
                  <a:pt x="0" y="447869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31A5D4-4B39-4DA4-BA66-312FF9940597}"/>
              </a:ext>
            </a:extLst>
          </p:cNvPr>
          <p:cNvSpPr/>
          <p:nvPr/>
        </p:nvSpPr>
        <p:spPr>
          <a:xfrm>
            <a:off x="10262455" y="557311"/>
            <a:ext cx="2100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= 31 values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30CFC-A284-413E-A765-00184AF7491D}"/>
              </a:ext>
            </a:extLst>
          </p:cNvPr>
          <p:cNvSpPr/>
          <p:nvPr/>
        </p:nvSpPr>
        <p:spPr>
          <a:xfrm>
            <a:off x="9327273" y="2124443"/>
            <a:ext cx="234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Accepted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3B7FDF-E0BD-4D93-8DBE-0E5254BC8E25}"/>
              </a:ext>
            </a:extLst>
          </p:cNvPr>
          <p:cNvSpPr/>
          <p:nvPr/>
        </p:nvSpPr>
        <p:spPr>
          <a:xfrm>
            <a:off x="9327273" y="3258857"/>
            <a:ext cx="234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Simulation sets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F3C0E0-45E2-4448-BD27-BBF3646EECAB}"/>
              </a:ext>
            </a:extLst>
          </p:cNvPr>
          <p:cNvSpPr/>
          <p:nvPr/>
        </p:nvSpPr>
        <p:spPr>
          <a:xfrm>
            <a:off x="9327273" y="4359613"/>
            <a:ext cx="2343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Trend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multiple simulations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9164CF52-2D1F-49A0-BCBD-3D9D7B1E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365125"/>
            <a:ext cx="10476721" cy="1325563"/>
          </a:xfrm>
        </p:spPr>
        <p:txBody>
          <a:bodyPr/>
          <a:lstStyle/>
          <a:p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77" y="1825625"/>
            <a:ext cx="7903029" cy="992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How </a:t>
            </a:r>
            <a:r>
              <a:rPr lang="fr-FR" sz="2400" dirty="0" err="1"/>
              <a:t>does</a:t>
            </a:r>
            <a:r>
              <a:rPr lang="fr-FR" sz="2400" dirty="0"/>
              <a:t> </a:t>
            </a:r>
            <a:r>
              <a:rPr lang="fr-FR" sz="2400" dirty="0" err="1"/>
              <a:t>plasticity</a:t>
            </a:r>
            <a:r>
              <a:rPr lang="fr-FR" sz="2400" dirty="0"/>
              <a:t> affect </a:t>
            </a:r>
            <a:r>
              <a:rPr lang="fr-FR" sz="2400" dirty="0" err="1"/>
              <a:t>community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 to spatial and temporal </a:t>
            </a:r>
            <a:r>
              <a:rPr lang="fr-FR" sz="2400" dirty="0" err="1"/>
              <a:t>variability</a:t>
            </a:r>
            <a:r>
              <a:rPr lang="fr-FR" sz="2400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88DD59-D604-423D-A3B1-2F3931CF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6424859" y="3735011"/>
            <a:ext cx="5398841" cy="1039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97FEF-1441-4A53-AA0D-24A7CCE0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29</a:t>
            </a:fld>
            <a:endParaRPr lang="en-GB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4715F56-4119-414B-92A5-523D81AC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1B70DE-C427-48BD-9D37-0A44D8BD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6" y="3735011"/>
            <a:ext cx="5584294" cy="114684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0B1730BB-9D0F-4049-BCC7-B6496D6D4E58}"/>
              </a:ext>
            </a:extLst>
          </p:cNvPr>
          <p:cNvSpPr txBox="1">
            <a:spLocks/>
          </p:cNvSpPr>
          <p:nvPr/>
        </p:nvSpPr>
        <p:spPr>
          <a:xfrm>
            <a:off x="877077" y="2830762"/>
            <a:ext cx="5131837" cy="90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>
                <a:solidFill>
                  <a:schemeClr val="accent2"/>
                </a:solidFill>
              </a:rPr>
              <a:t>availability</a:t>
            </a:r>
            <a:r>
              <a:rPr lang="fr-FR" dirty="0"/>
              <a:t> gradient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(spatial)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53ACA7F-BB2F-4514-8FE5-D1742C0B2489}"/>
              </a:ext>
            </a:extLst>
          </p:cNvPr>
          <p:cNvSpPr txBox="1">
            <a:spLocks/>
          </p:cNvSpPr>
          <p:nvPr/>
        </p:nvSpPr>
        <p:spPr>
          <a:xfrm>
            <a:off x="6558360" y="2837796"/>
            <a:ext cx="5131837" cy="21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>
                <a:solidFill>
                  <a:schemeClr val="accent2"/>
                </a:solidFill>
              </a:rPr>
              <a:t>variability</a:t>
            </a:r>
            <a:r>
              <a:rPr lang="fr-FR" dirty="0"/>
              <a:t> gradient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(temporal)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FEAF8-335B-41F6-8191-0C3D1A86ECC1}"/>
              </a:ext>
            </a:extLst>
          </p:cNvPr>
          <p:cNvSpPr/>
          <p:nvPr/>
        </p:nvSpPr>
        <p:spPr>
          <a:xfrm>
            <a:off x="10838929" y="1070052"/>
            <a:ext cx="117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CCD984-27B6-4B3A-BC90-4ECD665EA2A1}"/>
              </a:ext>
            </a:extLst>
          </p:cNvPr>
          <p:cNvSpPr/>
          <p:nvPr/>
        </p:nvSpPr>
        <p:spPr>
          <a:xfrm>
            <a:off x="9869955" y="650120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12*12*90 cm pots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D2951-38E3-49A6-A107-B0F9421495D6}"/>
              </a:ext>
            </a:extLst>
          </p:cNvPr>
          <p:cNvSpPr/>
          <p:nvPr/>
        </p:nvSpPr>
        <p:spPr>
          <a:xfrm>
            <a:off x="9680519" y="230188"/>
            <a:ext cx="2328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fixed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T°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ED23427-B6BC-47ED-BCDC-A6407E1F49C9}"/>
              </a:ext>
            </a:extLst>
          </p:cNvPr>
          <p:cNvSpPr txBox="1">
            <a:spLocks/>
          </p:cNvSpPr>
          <p:nvPr/>
        </p:nvSpPr>
        <p:spPr>
          <a:xfrm>
            <a:off x="737934" y="4973425"/>
            <a:ext cx="10952263" cy="90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1 dimension: </a:t>
            </a:r>
            <a:r>
              <a:rPr lang="fr-FR" dirty="0">
                <a:solidFill>
                  <a:schemeClr val="accent6"/>
                </a:solidFill>
              </a:rPr>
              <a:t>water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observe the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on </a:t>
            </a:r>
            <a:r>
              <a:rPr lang="fr-FR" dirty="0" err="1">
                <a:sym typeface="Wingdings" panose="05000000000000000000" pitchFamily="2" charset="2"/>
              </a:rPr>
              <a:t>biomass</a:t>
            </a:r>
            <a:r>
              <a:rPr lang="fr-FR" dirty="0">
                <a:sym typeface="Wingdings" panose="05000000000000000000" pitchFamily="2" charset="2"/>
              </a:rPr>
              <a:t> and optimum root </a:t>
            </a:r>
            <a:r>
              <a:rPr lang="fr-FR" dirty="0" err="1">
                <a:sym typeface="Wingdings" panose="05000000000000000000" pitchFamily="2" charset="2"/>
              </a:rPr>
              <a:t>strategy</a:t>
            </a:r>
            <a:r>
              <a:rPr lang="fr-FR" dirty="0">
                <a:sym typeface="Wingdings" panose="05000000000000000000" pitchFamily="2" charset="2"/>
              </a:rPr>
              <a:t> (PAR)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3700" y="3568029"/>
            <a:ext cx="4610100" cy="287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Various</a:t>
            </a:r>
            <a:r>
              <a:rPr lang="fr-FR" dirty="0"/>
              <a:t> and </a:t>
            </a:r>
            <a:r>
              <a:rPr lang="fr-FR" dirty="0" err="1"/>
              <a:t>depends</a:t>
            </a:r>
            <a:r>
              <a:rPr lang="fr-FR" dirty="0"/>
              <a:t> on the </a:t>
            </a:r>
            <a:r>
              <a:rPr lang="fr-FR" dirty="0" err="1"/>
              <a:t>properties</a:t>
            </a:r>
            <a:r>
              <a:rPr lang="fr-FR" dirty="0"/>
              <a:t> of the </a:t>
            </a:r>
            <a:r>
              <a:rPr lang="fr-FR" dirty="0" err="1"/>
              <a:t>community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C18BC-72AF-4223-95E3-C60CB082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35" y="2796721"/>
            <a:ext cx="2093772" cy="2415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25894-79D3-41E4-87E9-2D7A53AF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EB252-96E9-44F3-B957-2974273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23837-641A-437F-9A82-CB242466399D}"/>
              </a:ext>
            </a:extLst>
          </p:cNvPr>
          <p:cNvSpPr/>
          <p:nvPr/>
        </p:nvSpPr>
        <p:spPr>
          <a:xfrm>
            <a:off x="3189982" y="2099715"/>
            <a:ext cx="1266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Flower</a:t>
            </a:r>
          </a:p>
          <a:p>
            <a:pPr algn="ctr"/>
            <a:r>
              <a:rPr lang="fr-FR" dirty="0"/>
              <a:t>production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0B5E8-0051-4B72-BC96-AF58545181F3}"/>
              </a:ext>
            </a:extLst>
          </p:cNvPr>
          <p:cNvSpPr/>
          <p:nvPr/>
        </p:nvSpPr>
        <p:spPr>
          <a:xfrm>
            <a:off x="4866270" y="448073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/>
              <a:t>Fodder</a:t>
            </a:r>
            <a:endParaRPr lang="fr-FR" dirty="0"/>
          </a:p>
          <a:p>
            <a:pPr algn="ctr"/>
            <a:r>
              <a:rPr lang="fr-FR" dirty="0" err="1"/>
              <a:t>productivity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78E73-9962-48B7-82A6-D8155E8016D7}"/>
              </a:ext>
            </a:extLst>
          </p:cNvPr>
          <p:cNvSpPr/>
          <p:nvPr/>
        </p:nvSpPr>
        <p:spPr>
          <a:xfrm>
            <a:off x="1446392" y="4480738"/>
            <a:ext cx="151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Carbon</a:t>
            </a:r>
          </a:p>
          <a:p>
            <a:pPr algn="ctr"/>
            <a:r>
              <a:rPr lang="fr-FR" dirty="0" err="1"/>
              <a:t>sequestration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24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AD5AA7-8FB4-41C3-A69A-B3C024EA2DBD}"/>
              </a:ext>
            </a:extLst>
          </p:cNvPr>
          <p:cNvGrpSpPr/>
          <p:nvPr/>
        </p:nvGrpSpPr>
        <p:grpSpPr>
          <a:xfrm>
            <a:off x="5340190" y="1055578"/>
            <a:ext cx="6190114" cy="2904195"/>
            <a:chOff x="6555914" y="161437"/>
            <a:chExt cx="5544912" cy="2601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EAC881-C730-40CA-90A6-9E26E546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914" y="161437"/>
              <a:ext cx="5544912" cy="2601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D3A7A2-6532-40FC-850D-841BC98A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2031" y="1462181"/>
              <a:ext cx="846339" cy="7280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3090777"/>
            <a:ext cx="4470919" cy="3402097"/>
          </a:xfrm>
        </p:spPr>
        <p:txBody>
          <a:bodyPr>
            <a:normAutofit/>
          </a:bodyPr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/>
              <a:t>No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30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E252DA-E5F8-4BE1-BB59-70AB5C0B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76" y="4152054"/>
            <a:ext cx="2783997" cy="571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CE7E0-0EBB-46FE-83E8-9ACF280E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07" y="4128799"/>
            <a:ext cx="2783997" cy="57174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66D839-C0EC-42AA-84D5-F8C0EE3E1A0A}"/>
              </a:ext>
            </a:extLst>
          </p:cNvPr>
          <p:cNvSpPr txBox="1">
            <a:spLocks/>
          </p:cNvSpPr>
          <p:nvPr/>
        </p:nvSpPr>
        <p:spPr>
          <a:xfrm>
            <a:off x="5637993" y="589060"/>
            <a:ext cx="6190114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Optimum </a:t>
            </a:r>
            <a:r>
              <a:rPr lang="fr-FR" sz="1800" dirty="0" err="1"/>
              <a:t>strategy</a:t>
            </a:r>
            <a:r>
              <a:rPr lang="fr-FR" sz="1800" dirty="0"/>
              <a:t>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9B39BF-5A7C-4CDD-8D59-8F9F3309E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78" y="5026831"/>
            <a:ext cx="3146603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AD5AA7-8FB4-41C3-A69A-B3C024EA2DBD}"/>
              </a:ext>
            </a:extLst>
          </p:cNvPr>
          <p:cNvGrpSpPr/>
          <p:nvPr/>
        </p:nvGrpSpPr>
        <p:grpSpPr>
          <a:xfrm>
            <a:off x="5340190" y="1055578"/>
            <a:ext cx="6190114" cy="2904195"/>
            <a:chOff x="6555914" y="161437"/>
            <a:chExt cx="5544912" cy="2601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EAC881-C730-40CA-90A6-9E26E546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914" y="161437"/>
              <a:ext cx="5544912" cy="2601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D3A7A2-6532-40FC-850D-841BC98A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2031" y="1462181"/>
              <a:ext cx="846339" cy="7280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3090777"/>
            <a:ext cx="4287387" cy="3402097"/>
          </a:xfrm>
        </p:spPr>
        <p:txBody>
          <a:bodyPr>
            <a:normAutofit/>
          </a:bodyPr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/>
              <a:t>No change in maximum </a:t>
            </a:r>
            <a:r>
              <a:rPr lang="fr-FR" dirty="0" err="1"/>
              <a:t>biomass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No shift in the dominant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endParaRPr lang="fr-FR" sz="1600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31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E252DA-E5F8-4BE1-BB59-70AB5C0B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76" y="4152054"/>
            <a:ext cx="2783997" cy="571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CE7E0-0EBB-46FE-83E8-9ACF280E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07" y="4128799"/>
            <a:ext cx="2783997" cy="57174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66D839-C0EC-42AA-84D5-F8C0EE3E1A0A}"/>
              </a:ext>
            </a:extLst>
          </p:cNvPr>
          <p:cNvSpPr txBox="1">
            <a:spLocks/>
          </p:cNvSpPr>
          <p:nvPr/>
        </p:nvSpPr>
        <p:spPr>
          <a:xfrm>
            <a:off x="5637993" y="589060"/>
            <a:ext cx="6190114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Optimum </a:t>
            </a:r>
            <a:r>
              <a:rPr lang="fr-FR" sz="1800" dirty="0" err="1"/>
              <a:t>strategy</a:t>
            </a:r>
            <a:r>
              <a:rPr lang="fr-FR" sz="1800" dirty="0"/>
              <a:t>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B5E620-A804-47F6-A941-6ED8F56B3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78" y="5026831"/>
            <a:ext cx="3146603" cy="800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07716-CC40-4E0A-9FB7-992531F7D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07" y="5001504"/>
            <a:ext cx="3146603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747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3" y="3090777"/>
            <a:ext cx="4470919" cy="3402097"/>
          </a:xfrm>
        </p:spPr>
        <p:txBody>
          <a:bodyPr>
            <a:normAutofit/>
          </a:bodyPr>
          <a:lstStyle/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sz="16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sz="44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26" y="1139823"/>
            <a:ext cx="6232072" cy="34020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2981C-E2FB-4C9A-A322-101B901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32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180CDD5-B0D5-4015-8FB1-54A919F2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706250-0EC7-4677-8F3F-8AD6924E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76" y="4594422"/>
            <a:ext cx="2783997" cy="5717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54D82-4EF7-4A5B-B1C1-E023B03E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07" y="4571167"/>
            <a:ext cx="2783997" cy="57174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18EBB87-DA0D-437A-8B50-FEBE956AA561}"/>
              </a:ext>
            </a:extLst>
          </p:cNvPr>
          <p:cNvSpPr txBox="1">
            <a:spLocks/>
          </p:cNvSpPr>
          <p:nvPr/>
        </p:nvSpPr>
        <p:spPr>
          <a:xfrm>
            <a:off x="6169407" y="482480"/>
            <a:ext cx="5058747" cy="628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Proportion of </a:t>
            </a:r>
            <a:r>
              <a:rPr lang="fr-FR" sz="1800" dirty="0" err="1"/>
              <a:t>species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high performances </a:t>
            </a:r>
            <a:r>
              <a:rPr lang="fr-FR" sz="1800" dirty="0" err="1"/>
              <a:t>along</a:t>
            </a:r>
            <a:r>
              <a:rPr lang="fr-FR" sz="1800" dirty="0"/>
              <a:t> a water </a:t>
            </a:r>
            <a:r>
              <a:rPr lang="fr-FR" sz="1800" dirty="0" err="1"/>
              <a:t>availability</a:t>
            </a:r>
            <a:r>
              <a:rPr lang="fr-FR" sz="1800" dirty="0"/>
              <a:t> gradient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41E6E5-B0C4-4745-8E79-AF59D33A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78" y="5334742"/>
            <a:ext cx="3146603" cy="800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644FB-EF77-4130-8391-A577709B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80" y="5401963"/>
            <a:ext cx="3146603" cy="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8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74EDA5-4829-4838-A891-DC9F7959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33" y="1039229"/>
            <a:ext cx="7026776" cy="3812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525D2-3820-4997-867F-0856ED5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5531" cy="1325563"/>
          </a:xfrm>
        </p:spPr>
        <p:txBody>
          <a:bodyPr>
            <a:noAutofit/>
          </a:bodyPr>
          <a:lstStyle/>
          <a:p>
            <a:r>
              <a:rPr lang="fr-FR" sz="3200" dirty="0"/>
              <a:t>Niche </a:t>
            </a:r>
            <a:r>
              <a:rPr lang="fr-FR" sz="3200" dirty="0" err="1"/>
              <a:t>widening</a:t>
            </a:r>
            <a:r>
              <a:rPr lang="fr-FR" sz="3200" dirty="0"/>
              <a:t> in </a:t>
            </a:r>
            <a:r>
              <a:rPr lang="fr-FR" sz="3200" dirty="0" err="1"/>
              <a:t>homogeneous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D4565D-52C2-45BF-A3CF-381768E93BF7}"/>
              </a:ext>
            </a:extLst>
          </p:cNvPr>
          <p:cNvSpPr txBox="1">
            <a:spLocks/>
          </p:cNvSpPr>
          <p:nvPr/>
        </p:nvSpPr>
        <p:spPr>
          <a:xfrm>
            <a:off x="838201" y="2534689"/>
            <a:ext cx="2996682" cy="364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Plasticity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increases</a:t>
            </a:r>
            <a:r>
              <a:rPr lang="fr-FR" dirty="0"/>
              <a:t> relative </a:t>
            </a:r>
            <a:r>
              <a:rPr lang="fr-FR" dirty="0" err="1"/>
              <a:t>biomass</a:t>
            </a:r>
            <a:r>
              <a:rPr lang="fr-FR" dirty="0"/>
              <a:t> in </a:t>
            </a:r>
            <a:r>
              <a:rPr lang="fr-FR" dirty="0">
                <a:solidFill>
                  <a:schemeClr val="accent2"/>
                </a:solidFill>
              </a:rPr>
              <a:t>non optimum </a:t>
            </a:r>
            <a:r>
              <a:rPr lang="fr-FR" dirty="0"/>
              <a:t>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4AD1C-FF9C-494E-B9B8-023934D73D79}"/>
              </a:ext>
            </a:extLst>
          </p:cNvPr>
          <p:cNvSpPr/>
          <p:nvPr/>
        </p:nvSpPr>
        <p:spPr>
          <a:xfrm>
            <a:off x="210639" y="6356350"/>
            <a:ext cx="21259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for 1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parameter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set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4D568-EF09-4281-8D4F-E8749067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33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CEB99E-6FB9-44C5-A563-FC8A2399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CB41C-18B9-456F-8B50-894B435549B3}"/>
              </a:ext>
            </a:extLst>
          </p:cNvPr>
          <p:cNvSpPr txBox="1">
            <a:spLocks/>
          </p:cNvSpPr>
          <p:nvPr/>
        </p:nvSpPr>
        <p:spPr>
          <a:xfrm>
            <a:off x="6223392" y="503095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Potential</a:t>
            </a:r>
            <a:r>
              <a:rPr lang="fr-FR" sz="2000" dirty="0"/>
              <a:t> niche of best </a:t>
            </a:r>
            <a:r>
              <a:rPr lang="fr-FR" sz="2000" dirty="0" err="1"/>
              <a:t>species</a:t>
            </a:r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B239A4-CCB2-4468-9BE9-68060DB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74" y="5363436"/>
            <a:ext cx="3196137" cy="813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2C272-EC06-4530-81C6-66262BE0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57" y="5363437"/>
            <a:ext cx="3155752" cy="8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heterogeneous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502297" y="1860685"/>
            <a:ext cx="4302968" cy="463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r>
              <a:rPr lang="fr-FR" dirty="0" err="1"/>
              <a:t>Increase</a:t>
            </a:r>
            <a:r>
              <a:rPr lang="fr-FR" dirty="0"/>
              <a:t> of relative BM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45" y="924962"/>
            <a:ext cx="6545696" cy="345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612226" y="4351711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8794073" y="4351711"/>
            <a:ext cx="3090235" cy="5949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51717-A9F6-4D5D-87C1-CDB4AEE0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485EA6-6532-4648-AFD5-615E1D5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178C3-4595-48FA-8A2D-772C8D651B50}"/>
              </a:ext>
            </a:extLst>
          </p:cNvPr>
          <p:cNvSpPr txBox="1">
            <a:spLocks/>
          </p:cNvSpPr>
          <p:nvPr/>
        </p:nvSpPr>
        <p:spPr>
          <a:xfrm>
            <a:off x="6593633" y="270588"/>
            <a:ext cx="4217656" cy="65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Optimum </a:t>
            </a:r>
            <a:r>
              <a:rPr lang="fr-FR" sz="2000" dirty="0" err="1"/>
              <a:t>strategy</a:t>
            </a:r>
            <a:r>
              <a:rPr lang="fr-FR" sz="2000" dirty="0"/>
              <a:t> </a:t>
            </a:r>
            <a:r>
              <a:rPr lang="fr-FR" sz="2000" dirty="0" err="1"/>
              <a:t>along</a:t>
            </a:r>
            <a:r>
              <a:rPr lang="fr-FR" sz="2000" dirty="0"/>
              <a:t> a water </a:t>
            </a:r>
            <a:r>
              <a:rPr lang="fr-FR" sz="2000" dirty="0" err="1"/>
              <a:t>variability</a:t>
            </a:r>
            <a:r>
              <a:rPr lang="fr-FR" sz="2000" dirty="0"/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725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Plasticity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in </a:t>
            </a:r>
            <a:r>
              <a:rPr lang="fr-FR" sz="3200" dirty="0" err="1"/>
              <a:t>heterogeneous</a:t>
            </a:r>
            <a:r>
              <a:rPr lang="fr-FR" sz="3200" dirty="0"/>
              <a:t> conditions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502297" y="1860685"/>
            <a:ext cx="4302968" cy="463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r>
              <a:rPr lang="fr-FR" dirty="0" err="1"/>
              <a:t>Increase</a:t>
            </a:r>
            <a:r>
              <a:rPr lang="fr-FR" dirty="0"/>
              <a:t> of relative BM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Asymmetric</a:t>
            </a:r>
            <a:r>
              <a:rPr lang="fr-FR" dirty="0">
                <a:sym typeface="Wingdings" panose="05000000000000000000" pitchFamily="2" charset="2"/>
              </a:rPr>
              <a:t> gain (+</a:t>
            </a:r>
            <a:r>
              <a:rPr lang="fr-FR" dirty="0" err="1">
                <a:sym typeface="Wingdings" panose="05000000000000000000" pitchFamily="2" charset="2"/>
              </a:rPr>
              <a:t>exploitative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strategies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Niche </a:t>
            </a:r>
            <a:r>
              <a:rPr lang="fr-FR" dirty="0" err="1">
                <a:sym typeface="Wingdings" panose="05000000000000000000" pitchFamily="2" charset="2"/>
              </a:rPr>
              <a:t>widening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45" y="924962"/>
            <a:ext cx="6545696" cy="345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612226" y="4351711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8794073" y="4351711"/>
            <a:ext cx="3090235" cy="5949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51717-A9F6-4D5D-87C1-CDB4AEE0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485EA6-6532-4648-AFD5-615E1D5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178C3-4595-48FA-8A2D-772C8D651B50}"/>
              </a:ext>
            </a:extLst>
          </p:cNvPr>
          <p:cNvSpPr txBox="1">
            <a:spLocks/>
          </p:cNvSpPr>
          <p:nvPr/>
        </p:nvSpPr>
        <p:spPr>
          <a:xfrm>
            <a:off x="6593633" y="270588"/>
            <a:ext cx="4217656" cy="65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Optimum </a:t>
            </a:r>
            <a:r>
              <a:rPr lang="fr-FR" sz="2000" dirty="0" err="1"/>
              <a:t>strategy</a:t>
            </a:r>
            <a:r>
              <a:rPr lang="fr-FR" sz="2000" dirty="0"/>
              <a:t> </a:t>
            </a:r>
            <a:r>
              <a:rPr lang="fr-FR" sz="2000" dirty="0" err="1"/>
              <a:t>along</a:t>
            </a:r>
            <a:r>
              <a:rPr lang="fr-FR" sz="2000" dirty="0"/>
              <a:t> a water </a:t>
            </a:r>
            <a:r>
              <a:rPr lang="fr-FR" sz="2000" dirty="0" err="1"/>
              <a:t>variability</a:t>
            </a:r>
            <a:r>
              <a:rPr lang="fr-FR" sz="2000" dirty="0"/>
              <a:t> gradient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BA27A3-840D-45EF-AEAE-8C675DD4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24" y="5255938"/>
            <a:ext cx="2671690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D1A052-55D6-4159-B38F-6BCDF16D5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143" y="5390157"/>
            <a:ext cx="2743199" cy="6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7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2C8E2-30A9-4EA4-9A76-4957811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8" y="3167006"/>
            <a:ext cx="7503142" cy="3063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5FA49-47FD-4E04-95E4-14170A02F6E4}"/>
              </a:ext>
            </a:extLst>
          </p:cNvPr>
          <p:cNvSpPr/>
          <p:nvPr/>
        </p:nvSpPr>
        <p:spPr>
          <a:xfrm>
            <a:off x="838200" y="1930762"/>
            <a:ext cx="794294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Niche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widening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abiotic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filtering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fitness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differences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A87FB-D5FD-45BA-BCDE-26FD4EE53F80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920153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err="1"/>
              <a:t>Consequences</a:t>
            </a:r>
            <a:r>
              <a:rPr lang="fr-FR" sz="4400" dirty="0"/>
              <a:t> at the </a:t>
            </a:r>
            <a:r>
              <a:rPr lang="fr-FR" sz="4400" dirty="0" err="1"/>
              <a:t>community</a:t>
            </a:r>
            <a:r>
              <a:rPr lang="fr-FR" sz="4400" dirty="0"/>
              <a:t> </a:t>
            </a:r>
            <a:r>
              <a:rPr lang="fr-FR" sz="4400" dirty="0" err="1"/>
              <a:t>level</a:t>
            </a:r>
            <a:r>
              <a:rPr lang="fr-FR" sz="4400" dirty="0"/>
              <a:t> ?</a:t>
            </a:r>
            <a:endParaRPr lang="en-GB" sz="4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49146C-DB96-40DF-86EA-2CEE95CB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36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688391-27C0-4667-8C91-6F8082AA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0BEEC-6729-4F53-9B52-0C87E657CB13}"/>
              </a:ext>
            </a:extLst>
          </p:cNvPr>
          <p:cNvSpPr/>
          <p:nvPr/>
        </p:nvSpPr>
        <p:spPr>
          <a:xfrm>
            <a:off x="3620278" y="3526971"/>
            <a:ext cx="4703665" cy="404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DB25-CA35-419C-A44D-DFECDBD45A26}"/>
              </a:ext>
            </a:extLst>
          </p:cNvPr>
          <p:cNvSpPr/>
          <p:nvPr/>
        </p:nvSpPr>
        <p:spPr>
          <a:xfrm>
            <a:off x="5116287" y="3991721"/>
            <a:ext cx="3327918" cy="2054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D47091-489A-454E-BB82-58EC2A9B8FB8}"/>
              </a:ext>
            </a:extLst>
          </p:cNvPr>
          <p:cNvSpPr/>
          <p:nvPr/>
        </p:nvSpPr>
        <p:spPr>
          <a:xfrm flipH="1">
            <a:off x="2537927" y="3713584"/>
            <a:ext cx="791546" cy="2642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143" y="1930762"/>
            <a:ext cx="3106057" cy="4604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/>
              <a:t>Asymmetric</a:t>
            </a:r>
            <a:r>
              <a:rPr lang="fr-FR" sz="2800" dirty="0"/>
              <a:t> gain</a:t>
            </a:r>
          </a:p>
          <a:p>
            <a:r>
              <a:rPr lang="fr-FR" sz="2800" dirty="0" err="1"/>
              <a:t>Competitive</a:t>
            </a:r>
            <a:r>
              <a:rPr lang="fr-FR" sz="2800" dirty="0"/>
              <a:t> exclusion by </a:t>
            </a:r>
            <a:r>
              <a:rPr lang="fr-FR" sz="2800" dirty="0" err="1"/>
              <a:t>exploitative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?</a:t>
            </a:r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C8E2-30A9-4EA4-9A76-4957811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8" y="3167006"/>
            <a:ext cx="7503142" cy="3063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5FA49-47FD-4E04-95E4-14170A02F6E4}"/>
              </a:ext>
            </a:extLst>
          </p:cNvPr>
          <p:cNvSpPr/>
          <p:nvPr/>
        </p:nvSpPr>
        <p:spPr>
          <a:xfrm>
            <a:off x="838200" y="1930762"/>
            <a:ext cx="7942944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Niche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widening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reduction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of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abiotic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filtering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h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igher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potential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species</a:t>
            </a:r>
            <a:r>
              <a:rPr lang="fr-F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diversity</a:t>
            </a:r>
            <a:endParaRPr lang="fr-F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A87FB-D5FD-45BA-BCDE-26FD4EE53F80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9201539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err="1"/>
              <a:t>Consequences</a:t>
            </a:r>
            <a:r>
              <a:rPr lang="fr-FR" sz="4400" dirty="0"/>
              <a:t> at the </a:t>
            </a:r>
            <a:r>
              <a:rPr lang="fr-FR" sz="4400" dirty="0" err="1"/>
              <a:t>community</a:t>
            </a:r>
            <a:r>
              <a:rPr lang="fr-FR" sz="4400" dirty="0"/>
              <a:t> </a:t>
            </a:r>
            <a:r>
              <a:rPr lang="fr-FR" sz="4400" dirty="0" err="1"/>
              <a:t>level</a:t>
            </a:r>
            <a:r>
              <a:rPr lang="fr-FR" sz="4400" dirty="0"/>
              <a:t> ?</a:t>
            </a:r>
            <a:endParaRPr lang="en-GB" sz="4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49146C-DB96-40DF-86EA-2CEE95CB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37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688391-27C0-4667-8C91-6F8082AA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130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3764135" cy="5579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DF4401-4E3D-480C-A68D-068C3A224D47}"/>
              </a:ext>
            </a:extLst>
          </p:cNvPr>
          <p:cNvSpPr txBox="1">
            <a:spLocks/>
          </p:cNvSpPr>
          <p:nvPr/>
        </p:nvSpPr>
        <p:spPr>
          <a:xfrm>
            <a:off x="4876798" y="365125"/>
            <a:ext cx="6477001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400" dirty="0"/>
              <a:t>Community-</a:t>
            </a:r>
            <a:r>
              <a:rPr lang="fr-FR" sz="4400" dirty="0" err="1"/>
              <a:t>level</a:t>
            </a:r>
            <a:r>
              <a:rPr lang="fr-FR" sz="4400" dirty="0"/>
              <a:t> simulations</a:t>
            </a:r>
            <a:endParaRPr lang="en-GB" sz="4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64C021D-7EA3-421A-9671-69A1089204D7}"/>
              </a:ext>
            </a:extLst>
          </p:cNvPr>
          <p:cNvSpPr txBox="1">
            <a:spLocks/>
          </p:cNvSpPr>
          <p:nvPr/>
        </p:nvSpPr>
        <p:spPr>
          <a:xfrm>
            <a:off x="4348066" y="1825625"/>
            <a:ext cx="5253134" cy="488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Real conditions of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weather</a:t>
            </a:r>
            <a:r>
              <a:rPr lang="fr-FR" dirty="0"/>
              <a:t> data for 6 sites) + explicit </a:t>
            </a:r>
            <a:r>
              <a:rPr lang="fr-FR" dirty="0" err="1"/>
              <a:t>competitive</a:t>
            </a:r>
            <a:r>
              <a:rPr lang="fr-FR" dirty="0"/>
              <a:t> interactions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Long </a:t>
            </a:r>
            <a:r>
              <a:rPr lang="fr-FR" dirty="0" err="1"/>
              <a:t>term</a:t>
            </a:r>
            <a:r>
              <a:rPr lang="fr-FR" dirty="0"/>
              <a:t> simulations (300 </a:t>
            </a:r>
            <a:r>
              <a:rPr lang="fr-FR" dirty="0" err="1"/>
              <a:t>years</a:t>
            </a:r>
            <a:r>
              <a:rPr lang="fr-F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12 stable </a:t>
            </a:r>
            <a:r>
              <a:rPr lang="fr-FR" dirty="0" err="1"/>
              <a:t>parameter</a:t>
            </a:r>
            <a:r>
              <a:rPr lang="fr-FR" dirty="0"/>
              <a:t> sets (</a:t>
            </a:r>
            <a:r>
              <a:rPr lang="fr-FR" dirty="0" err="1"/>
              <a:t>reproducing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50 </a:t>
            </a:r>
            <a:r>
              <a:rPr lang="fr-FR" dirty="0" err="1"/>
              <a:t>years</a:t>
            </a:r>
            <a:r>
              <a:rPr lang="fr-FR" dirty="0"/>
              <a:t> in non plastic conditions)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400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phenotypes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6 sites: </a:t>
            </a:r>
            <a:r>
              <a:rPr lang="fr-FR" dirty="0" err="1"/>
              <a:t>meta-community</a:t>
            </a:r>
            <a:endParaRPr lang="en-GB" dirty="0"/>
          </a:p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97E2A-9D17-40FE-9263-6568127703D2}"/>
              </a:ext>
            </a:extLst>
          </p:cNvPr>
          <p:cNvSpPr/>
          <p:nvPr/>
        </p:nvSpPr>
        <p:spPr>
          <a:xfrm>
            <a:off x="140812" y="6232011"/>
            <a:ext cx="922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6 sites: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558B4-59EB-4CD8-8784-2D597D7204FF}"/>
              </a:ext>
            </a:extLst>
          </p:cNvPr>
          <p:cNvSpPr/>
          <p:nvPr/>
        </p:nvSpPr>
        <p:spPr>
          <a:xfrm>
            <a:off x="154721" y="5833329"/>
            <a:ext cx="213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100*100cm plots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385A0-B6FB-4F14-9F61-978675F21477}"/>
              </a:ext>
            </a:extLst>
          </p:cNvPr>
          <p:cNvSpPr/>
          <p:nvPr/>
        </p:nvSpPr>
        <p:spPr>
          <a:xfrm>
            <a:off x="970385" y="6232011"/>
            <a:ext cx="317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variable T°,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. &amp; irradiance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5D3E2-9600-4F4C-B252-B45B084D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71" y="3722749"/>
            <a:ext cx="2299819" cy="20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2" y="1135140"/>
            <a:ext cx="3695142" cy="522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66E645B-C78D-4623-B530-7C78F25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39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3E9DB9-9735-408C-8C56-24EF7E1E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EFF65-C426-463E-9CA7-D749BA45ED01}"/>
              </a:ext>
            </a:extLst>
          </p:cNvPr>
          <p:cNvSpPr txBox="1">
            <a:spLocks/>
          </p:cNvSpPr>
          <p:nvPr/>
        </p:nvSpPr>
        <p:spPr>
          <a:xfrm>
            <a:off x="5015770" y="2761862"/>
            <a:ext cx="6833330" cy="218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of the dominant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974109-107F-4D65-95AF-2185A07286C9}"/>
              </a:ext>
            </a:extLst>
          </p:cNvPr>
          <p:cNvSpPr txBox="1">
            <a:spLocks/>
          </p:cNvSpPr>
          <p:nvPr/>
        </p:nvSpPr>
        <p:spPr>
          <a:xfrm>
            <a:off x="352295" y="61032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abundance</a:t>
            </a:r>
            <a:r>
              <a:rPr lang="fr-FR" sz="2000" dirty="0"/>
              <a:t> per </a:t>
            </a:r>
            <a:r>
              <a:rPr lang="fr-FR" sz="2000" dirty="0" err="1"/>
              <a:t>rank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681436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259895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857766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367545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259895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891951" y="2259895"/>
            <a:ext cx="15787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  <a:p>
            <a:pPr algn="ctr"/>
            <a:r>
              <a:rPr lang="fr-FR" sz="2200" dirty="0">
                <a:latin typeface="Myriad Pro" panose="020B0503030403020204" pitchFamily="34" charset="0"/>
              </a:rPr>
              <a:t>s</a:t>
            </a:r>
            <a:r>
              <a:rPr lang="en-GB" sz="2200" dirty="0" err="1">
                <a:latin typeface="Myriad Pro" panose="020B0503030403020204" pitchFamily="34" charset="0"/>
              </a:rPr>
              <a:t>tructure</a:t>
            </a:r>
            <a:endParaRPr lang="en-GB" sz="2200" dirty="0">
              <a:latin typeface="Myriad Pro" panose="020B0503030403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681741"/>
            <a:ext cx="2566807" cy="17294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259895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</p:cNvCxnSpPr>
          <p:nvPr/>
        </p:nvCxnSpPr>
        <p:spPr>
          <a:xfrm>
            <a:off x="5701085" y="2489253"/>
            <a:ext cx="66791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9016779" y="2489253"/>
            <a:ext cx="81036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07278"/>
            <a:ext cx="1506763" cy="253264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B95A1C-7772-4C29-AF34-CB37AB3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</a:t>
            </a:fld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8A1FE69-75EA-4B93-BB0C-44C9F68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4D8A183-D376-4CBE-962A-6B44A09B03D2}"/>
              </a:ext>
            </a:extLst>
          </p:cNvPr>
          <p:cNvSpPr/>
          <p:nvPr/>
        </p:nvSpPr>
        <p:spPr>
          <a:xfrm>
            <a:off x="2236871" y="2298794"/>
            <a:ext cx="1356173" cy="485363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2" y="1135140"/>
            <a:ext cx="3695142" cy="522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66E645B-C78D-4623-B530-7C78F25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40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3E9DB9-9735-408C-8C56-24EF7E1E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EFF65-C426-463E-9CA7-D749BA45ED01}"/>
              </a:ext>
            </a:extLst>
          </p:cNvPr>
          <p:cNvSpPr txBox="1">
            <a:spLocks/>
          </p:cNvSpPr>
          <p:nvPr/>
        </p:nvSpPr>
        <p:spPr>
          <a:xfrm>
            <a:off x="5015770" y="2761862"/>
            <a:ext cx="6833330" cy="218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of the dominant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974109-107F-4D65-95AF-2185A07286C9}"/>
              </a:ext>
            </a:extLst>
          </p:cNvPr>
          <p:cNvSpPr txBox="1">
            <a:spLocks/>
          </p:cNvSpPr>
          <p:nvPr/>
        </p:nvSpPr>
        <p:spPr>
          <a:xfrm>
            <a:off x="352295" y="61032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abundance</a:t>
            </a:r>
            <a:r>
              <a:rPr lang="fr-FR" sz="2000" dirty="0"/>
              <a:t> per </a:t>
            </a:r>
            <a:r>
              <a:rPr lang="fr-FR" sz="2000" dirty="0" err="1"/>
              <a:t>rank</a:t>
            </a:r>
            <a:endParaRPr lang="fr-FR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417D68-C24E-4AFE-A476-0DE0DFBE9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4344" y="4615824"/>
            <a:ext cx="6416182" cy="65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3200" dirty="0"/>
              <a:t>Niche </a:t>
            </a:r>
            <a:r>
              <a:rPr lang="fr-FR" sz="3200" dirty="0" err="1"/>
              <a:t>widening</a:t>
            </a:r>
            <a:r>
              <a:rPr lang="fr-FR" sz="3200" dirty="0"/>
              <a:t> &gt; </a:t>
            </a:r>
            <a:r>
              <a:rPr lang="fr-FR" sz="3200" dirty="0" err="1"/>
              <a:t>asymmetric</a:t>
            </a:r>
            <a:r>
              <a:rPr lang="fr-FR" sz="3200" dirty="0"/>
              <a:t> gain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407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B29B5F-482E-4670-90EF-8FD492F35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1048" y="5856301"/>
            <a:ext cx="6578612" cy="5248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&gt; </a:t>
            </a:r>
            <a:r>
              <a:rPr lang="fr-FR" dirty="0" err="1"/>
              <a:t>competitive</a:t>
            </a:r>
            <a:r>
              <a:rPr lang="fr-FR" dirty="0"/>
              <a:t> exclusion</a:t>
            </a:r>
          </a:p>
          <a:p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DE25E1-7D75-4A0E-9909-FA8CBC99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38" y="2532501"/>
            <a:ext cx="5180577" cy="3043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3A19C-903B-434F-8A05-70BBCE51F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2" y="1135140"/>
            <a:ext cx="3695142" cy="522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70" y="365125"/>
            <a:ext cx="6552115" cy="1325563"/>
          </a:xfrm>
        </p:spPr>
        <p:txBody>
          <a:bodyPr/>
          <a:lstStyle/>
          <a:p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66E645B-C78D-4623-B530-7C78F25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41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3E9DB9-9735-408C-8C56-24EF7E1E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974109-107F-4D65-95AF-2185A07286C9}"/>
              </a:ext>
            </a:extLst>
          </p:cNvPr>
          <p:cNvSpPr txBox="1">
            <a:spLocks/>
          </p:cNvSpPr>
          <p:nvPr/>
        </p:nvSpPr>
        <p:spPr>
          <a:xfrm>
            <a:off x="6377386" y="1847462"/>
            <a:ext cx="4054238" cy="648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Distribution </a:t>
            </a:r>
            <a:r>
              <a:rPr lang="fr-FR" sz="2000" dirty="0" err="1"/>
              <a:t>density</a:t>
            </a:r>
            <a:r>
              <a:rPr lang="fr-FR" sz="2000" dirty="0"/>
              <a:t> of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diversity</a:t>
            </a:r>
            <a:r>
              <a:rPr lang="fr-FR" sz="2000" dirty="0"/>
              <a:t> in </a:t>
            </a:r>
            <a:r>
              <a:rPr lang="fr-FR" sz="2000" dirty="0" err="1"/>
              <a:t>simulated</a:t>
            </a:r>
            <a:r>
              <a:rPr lang="fr-FR" sz="2000" dirty="0"/>
              <a:t> </a:t>
            </a:r>
            <a:r>
              <a:rPr lang="fr-FR" sz="2000" dirty="0" err="1"/>
              <a:t>communities</a:t>
            </a:r>
            <a:r>
              <a:rPr lang="fr-FR" sz="2000" dirty="0"/>
              <a:t>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E0D9FF3-6440-48D4-948A-D1C087A7D1BA}"/>
              </a:ext>
            </a:extLst>
          </p:cNvPr>
          <p:cNvSpPr txBox="1">
            <a:spLocks/>
          </p:cNvSpPr>
          <p:nvPr/>
        </p:nvSpPr>
        <p:spPr>
          <a:xfrm>
            <a:off x="352295" y="61032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abundance</a:t>
            </a:r>
            <a:r>
              <a:rPr lang="fr-FR" sz="2000" dirty="0"/>
              <a:t> per </a:t>
            </a:r>
            <a:r>
              <a:rPr lang="fr-FR" sz="2000" dirty="0" err="1"/>
              <a:t>rank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3757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structure?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" y="3103469"/>
            <a:ext cx="6129454" cy="29114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751-2B50-496F-9BB4-48A474A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718C5-0D32-4962-AC3E-1C7DFFD5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798BC5-1BC4-42D5-9B07-B5DFF8BD9CF3}"/>
              </a:ext>
            </a:extLst>
          </p:cNvPr>
          <p:cNvSpPr txBox="1">
            <a:spLocks/>
          </p:cNvSpPr>
          <p:nvPr/>
        </p:nvSpPr>
        <p:spPr>
          <a:xfrm>
            <a:off x="7147250" y="3534584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Shift in </a:t>
            </a:r>
            <a:r>
              <a:rPr lang="fr-FR" dirty="0" err="1"/>
              <a:t>diversity</a:t>
            </a:r>
            <a:r>
              <a:rPr lang="fr-FR" dirty="0"/>
              <a:t> structure:</a:t>
            </a:r>
          </a:p>
          <a:p>
            <a:r>
              <a:rPr lang="fr-FR" dirty="0" err="1"/>
              <a:t>Less</a:t>
            </a:r>
            <a:r>
              <a:rPr lang="fr-FR" dirty="0"/>
              <a:t> distinct site </a:t>
            </a:r>
            <a:r>
              <a:rPr lang="fr-FR" dirty="0" err="1"/>
              <a:t>communities</a:t>
            </a:r>
            <a:endParaRPr lang="fr-FR" dirty="0"/>
          </a:p>
          <a:p>
            <a:r>
              <a:rPr lang="fr-FR" dirty="0"/>
              <a:t>Richer site </a:t>
            </a:r>
            <a:r>
              <a:rPr lang="fr-FR" dirty="0" err="1"/>
              <a:t>communities</a:t>
            </a:r>
            <a:endParaRPr lang="fr-F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49E4F-38DA-4925-AEA0-51BB6AEA9C2F}"/>
              </a:ext>
            </a:extLst>
          </p:cNvPr>
          <p:cNvSpPr txBox="1">
            <a:spLocks/>
          </p:cNvSpPr>
          <p:nvPr/>
        </p:nvSpPr>
        <p:spPr>
          <a:xfrm>
            <a:off x="1661954" y="2671446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diversity</a:t>
            </a:r>
            <a:r>
              <a:rPr lang="fr-FR" sz="2000" dirty="0"/>
              <a:t> structure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265AD5-35F6-42E1-A252-EEF0CC26E25E}"/>
              </a:ext>
            </a:extLst>
          </p:cNvPr>
          <p:cNvSpPr txBox="1">
            <a:spLocks/>
          </p:cNvSpPr>
          <p:nvPr/>
        </p:nvSpPr>
        <p:spPr>
          <a:xfrm>
            <a:off x="1661954" y="6101382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Within</a:t>
            </a:r>
            <a:r>
              <a:rPr lang="fr-FR" sz="1800" dirty="0"/>
              <a:t> sites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41FF16-B600-4329-8827-2727161B6769}"/>
              </a:ext>
            </a:extLst>
          </p:cNvPr>
          <p:cNvSpPr txBox="1">
            <a:spLocks/>
          </p:cNvSpPr>
          <p:nvPr/>
        </p:nvSpPr>
        <p:spPr>
          <a:xfrm rot="16200000">
            <a:off x="-1812341" y="429680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Between</a:t>
            </a:r>
            <a:r>
              <a:rPr lang="fr-FR" sz="1800" dirty="0"/>
              <a:t> sites</a:t>
            </a:r>
          </a:p>
        </p:txBody>
      </p:sp>
    </p:spTree>
    <p:extLst>
      <p:ext uri="{BB962C8B-B14F-4D97-AF65-F5344CB8AC3E}">
        <p14:creationId xmlns:p14="http://schemas.microsoft.com/office/powerpoint/2010/main" val="248771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" y="3103469"/>
            <a:ext cx="6129454" cy="29114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751-2B50-496F-9BB4-48A474A8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718C5-0D32-4962-AC3E-1C7DFFD5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49E4F-38DA-4925-AEA0-51BB6AEA9C2F}"/>
              </a:ext>
            </a:extLst>
          </p:cNvPr>
          <p:cNvSpPr txBox="1">
            <a:spLocks/>
          </p:cNvSpPr>
          <p:nvPr/>
        </p:nvSpPr>
        <p:spPr>
          <a:xfrm>
            <a:off x="1661954" y="2671446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diversity</a:t>
            </a:r>
            <a:r>
              <a:rPr lang="fr-FR" sz="2000" dirty="0"/>
              <a:t> structure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265AD5-35F6-42E1-A252-EEF0CC26E25E}"/>
              </a:ext>
            </a:extLst>
          </p:cNvPr>
          <p:cNvSpPr txBox="1">
            <a:spLocks/>
          </p:cNvSpPr>
          <p:nvPr/>
        </p:nvSpPr>
        <p:spPr>
          <a:xfrm>
            <a:off x="1661954" y="6101382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Within</a:t>
            </a:r>
            <a:r>
              <a:rPr lang="fr-FR" sz="1800" dirty="0"/>
              <a:t> sites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41FF16-B600-4329-8827-2727161B6769}"/>
              </a:ext>
            </a:extLst>
          </p:cNvPr>
          <p:cNvSpPr txBox="1">
            <a:spLocks/>
          </p:cNvSpPr>
          <p:nvPr/>
        </p:nvSpPr>
        <p:spPr>
          <a:xfrm rot="16200000">
            <a:off x="-1812341" y="4296809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err="1"/>
              <a:t>Between</a:t>
            </a:r>
            <a:r>
              <a:rPr lang="fr-FR" sz="1800" dirty="0"/>
              <a:t> sites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78573-FE59-4ED0-B6EB-AD2D5685F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2439"/>
            <a:ext cx="11011679" cy="67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More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abundance</a:t>
            </a:r>
            <a:r>
              <a:rPr lang="fr-FR" dirty="0">
                <a:sym typeface="Wingdings" panose="05000000000000000000" pitchFamily="2" charset="2"/>
              </a:rPr>
              <a:t> variations but no composition shifts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EAABD-8272-4835-94A2-934CD2788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2" y="3026531"/>
            <a:ext cx="5486178" cy="315912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B5FD40-9814-4C31-B4D1-5C15B51440B4}"/>
              </a:ext>
            </a:extLst>
          </p:cNvPr>
          <p:cNvSpPr txBox="1">
            <a:spLocks/>
          </p:cNvSpPr>
          <p:nvPr/>
        </p:nvSpPr>
        <p:spPr>
          <a:xfrm>
            <a:off x="7332536" y="2671446"/>
            <a:ext cx="4217656" cy="5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Community composition for 2 sites</a:t>
            </a:r>
          </a:p>
        </p:txBody>
      </p:sp>
    </p:spTree>
    <p:extLst>
      <p:ext uri="{BB962C8B-B14F-4D97-AF65-F5344CB8AC3E}">
        <p14:creationId xmlns:p14="http://schemas.microsoft.com/office/powerpoint/2010/main" val="1458761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B9D7-DC19-4BC2-9A80-43E7AAD0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6C6A-232E-4102-A30B-3868F92F3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endParaRPr lang="fr-FR" dirty="0"/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/>
              <a:t> </a:t>
            </a:r>
          </a:p>
          <a:p>
            <a:pPr marL="0" indent="0">
              <a:buNone/>
            </a:pPr>
            <a:r>
              <a:rPr lang="fr-FR" dirty="0" err="1"/>
              <a:t>Assymetric</a:t>
            </a:r>
            <a:r>
              <a:rPr lang="fr-FR" dirty="0"/>
              <a:t> gain in </a:t>
            </a:r>
            <a:r>
              <a:rPr lang="fr-FR" dirty="0" err="1"/>
              <a:t>favour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= loose of </a:t>
            </a:r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BD1FF-6A6D-4CA5-9D91-944C7F06E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8019" y="1825625"/>
            <a:ext cx="5674405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widening</a:t>
            </a:r>
            <a:r>
              <a:rPr lang="fr-FR" dirty="0"/>
              <a:t> &gt; </a:t>
            </a:r>
            <a:r>
              <a:rPr lang="fr-FR" dirty="0" err="1"/>
              <a:t>asymmetric</a:t>
            </a:r>
            <a:r>
              <a:rPr lang="fr-FR" dirty="0"/>
              <a:t> gain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</a:t>
            </a:r>
            <a:r>
              <a:rPr lang="fr-FR" dirty="0" err="1"/>
              <a:t>meta-community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2B8B-45C2-431F-A5A1-C8710333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E4A8-9A7B-44B3-A5A5-315FA93D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6E67A-20BF-465C-B812-CAD6322E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58" y="2482836"/>
            <a:ext cx="2924684" cy="744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76A22-7C1A-4CCD-AF9D-48C30883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77" y="5009414"/>
            <a:ext cx="2755984" cy="858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04E3C-2F13-4E21-B7AA-BC11CB173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1" t="26451" b="8884"/>
          <a:stretch/>
        </p:blipFill>
        <p:spPr>
          <a:xfrm>
            <a:off x="8025004" y="2295524"/>
            <a:ext cx="1475993" cy="1317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98640-1F5D-40F6-8409-21C38DDFC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44398" r="26812" b="17914"/>
          <a:stretch/>
        </p:blipFill>
        <p:spPr>
          <a:xfrm>
            <a:off x="7104914" y="4843463"/>
            <a:ext cx="3316172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6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154717" y="152218"/>
            <a:ext cx="4102045" cy="6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7C0CB-5139-427B-8C98-78DC0E75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4218B-72CC-455E-8A2F-ACF496D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0D8486-4C63-4BC1-9DDE-E850D93A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favours</a:t>
            </a:r>
            <a:r>
              <a:rPr lang="fr-FR" dirty="0"/>
              <a:t>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348B51-FC29-4DF3-A5B7-60A7BD36E8C9}"/>
              </a:ext>
            </a:extLst>
          </p:cNvPr>
          <p:cNvSpPr txBox="1">
            <a:spLocks/>
          </p:cNvSpPr>
          <p:nvPr/>
        </p:nvSpPr>
        <p:spPr>
          <a:xfrm>
            <a:off x="8153400" y="2141539"/>
            <a:ext cx="3448050" cy="3919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Conservative </a:t>
            </a:r>
            <a:r>
              <a:rPr lang="fr-FR" dirty="0" err="1"/>
              <a:t>species</a:t>
            </a:r>
            <a:r>
              <a:rPr lang="fr-FR" dirty="0"/>
              <a:t> have a </a:t>
            </a:r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efficiency</a:t>
            </a:r>
            <a:r>
              <a:rPr lang="fr-FR" dirty="0"/>
              <a:t> but </a:t>
            </a:r>
            <a:r>
              <a:rPr lang="fr-FR" dirty="0" err="1"/>
              <a:t>lower</a:t>
            </a:r>
            <a:r>
              <a:rPr lang="fr-FR" dirty="0"/>
              <a:t> exchange rate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are sensitive to </a:t>
            </a:r>
            <a:r>
              <a:rPr lang="fr-FR" dirty="0" err="1"/>
              <a:t>unbalanced</a:t>
            </a:r>
            <a:r>
              <a:rPr lang="fr-FR" dirty="0"/>
              <a:t> </a:t>
            </a:r>
            <a:r>
              <a:rPr lang="fr-FR" dirty="0" err="1"/>
              <a:t>organ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ensures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balance and </a:t>
            </a:r>
            <a:r>
              <a:rPr lang="fr-FR" dirty="0" err="1"/>
              <a:t>negates</a:t>
            </a:r>
            <a:r>
              <a:rPr lang="fr-FR" dirty="0"/>
              <a:t> the </a:t>
            </a:r>
            <a:r>
              <a:rPr lang="fr-FR" dirty="0" err="1"/>
              <a:t>sensitivity</a:t>
            </a:r>
            <a:r>
              <a:rPr lang="fr-FR" dirty="0"/>
              <a:t> of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9C5EA-4156-4F19-AD95-F5C7CFC9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46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CB62AB-DBF3-4111-AB7B-7FCE202B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B73487-FC8C-408B-BFE9-8BE6B4190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4" y="2427290"/>
            <a:ext cx="7231671" cy="31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3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Transfer to real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not switch in reality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Is </a:t>
            </a: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important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Theoretical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trait</a:t>
            </a:r>
          </a:p>
          <a:p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r>
              <a:rPr lang="fr-FR" dirty="0"/>
              <a:t>? To more and more </a:t>
            </a:r>
            <a:r>
              <a:rPr lang="fr-FR" dirty="0" err="1"/>
              <a:t>complex</a:t>
            </a:r>
            <a:r>
              <a:rPr lang="fr-FR" dirty="0"/>
              <a:t> traits?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16641-553E-4758-827F-A803AD22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253C2-4E61-419F-BE9F-1857F483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Risk of </a:t>
            </a:r>
            <a:r>
              <a:rPr lang="fr-FR" dirty="0" err="1"/>
              <a:t>functional</a:t>
            </a:r>
            <a:r>
              <a:rPr lang="fr-FR" dirty="0"/>
              <a:t> convergence?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6833" y="2123537"/>
            <a:ext cx="6167534" cy="4268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Due to the </a:t>
            </a:r>
            <a:r>
              <a:rPr lang="fr-FR" dirty="0" err="1">
                <a:sym typeface="Wingdings" panose="05000000000000000000" pitchFamily="2" charset="2"/>
              </a:rPr>
              <a:t>reduction</a:t>
            </a:r>
            <a:r>
              <a:rPr lang="fr-FR" dirty="0">
                <a:sym typeface="Wingdings" panose="05000000000000000000" pitchFamily="2" charset="2"/>
              </a:rPr>
              <a:t> of niche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r>
              <a:rPr lang="fr-FR" dirty="0">
                <a:sym typeface="Wingdings" panose="05000000000000000000" pitchFamily="2" charset="2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Supported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processes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than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variability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resources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/>
              <a:t>Of plastic traits 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cost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New </a:t>
            </a:r>
            <a:r>
              <a:rPr lang="fr-FR" dirty="0" err="1">
                <a:sym typeface="Wingdings" panose="05000000000000000000" pitchFamily="2" charset="2"/>
              </a:rPr>
              <a:t>forms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625151" y="2020900"/>
            <a:ext cx="4314440" cy="42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9D975-F742-4259-9016-272254B4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450C5D-4E01-4D63-B5F8-C6923E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154718" y="152218"/>
            <a:ext cx="4102043" cy="655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55231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Conclusions &amp; Outlook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F3E-1CF6-46A4-BA50-01FDE72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49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BD780-568D-4BA3-847D-1FA2A4F6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18" y="2166716"/>
            <a:ext cx="4496988" cy="2894918"/>
            <a:chOff x="6869392" y="1692971"/>
            <a:chExt cx="5607125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7" y="1792082"/>
              <a:ext cx="1378880" cy="805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Species</a:t>
              </a:r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turn-over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9214238" y="2117909"/>
            <a:ext cx="2785451" cy="423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A2FBB-D09F-4468-A8E3-3D85FAC9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EFDD4-60F1-4A87-BED2-5C848F9F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Ecological</a:t>
            </a:r>
            <a:r>
              <a:rPr lang="fr-FR" dirty="0"/>
              <a:t> conclusions: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11"/>
            <a:ext cx="10515600" cy="32471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as an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process not </a:t>
            </a:r>
            <a:r>
              <a:rPr lang="fr-FR" dirty="0" err="1"/>
              <a:t>just</a:t>
            </a:r>
            <a:r>
              <a:rPr lang="fr-FR" dirty="0"/>
              <a:t> a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impacts </a:t>
            </a:r>
            <a:r>
              <a:rPr lang="fr-FR" dirty="0" err="1"/>
              <a:t>diversity</a:t>
            </a:r>
            <a:r>
              <a:rPr lang="fr-FR" dirty="0"/>
              <a:t> via multiple </a:t>
            </a:r>
            <a:r>
              <a:rPr lang="fr-FR" dirty="0" err="1"/>
              <a:t>mechanism</a:t>
            </a:r>
            <a:r>
              <a:rPr lang="fr-FR" dirty="0"/>
              <a:t> at multiple </a:t>
            </a:r>
            <a:r>
              <a:rPr lang="fr-FR" dirty="0" err="1"/>
              <a:t>scales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rarely</a:t>
            </a:r>
            <a:r>
              <a:rPr lang="fr-FR" dirty="0"/>
              <a:t> </a:t>
            </a:r>
            <a:r>
              <a:rPr lang="fr-FR" dirty="0" err="1"/>
              <a:t>symmetric</a:t>
            </a:r>
            <a:r>
              <a:rPr lang="fr-FR" dirty="0"/>
              <a:t> (niche </a:t>
            </a:r>
            <a:r>
              <a:rPr lang="fr-FR" dirty="0" err="1"/>
              <a:t>widening</a:t>
            </a:r>
            <a:r>
              <a:rPr lang="fr-FR" dirty="0"/>
              <a:t> </a:t>
            </a:r>
            <a:r>
              <a:rPr lang="fr-FR" dirty="0" err="1"/>
              <a:t>promotes</a:t>
            </a:r>
            <a:r>
              <a:rPr lang="fr-FR" dirty="0"/>
              <a:t> </a:t>
            </a:r>
            <a:r>
              <a:rPr lang="fr-FR" dirty="0" err="1"/>
              <a:t>subordinates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, </a:t>
            </a:r>
            <a:r>
              <a:rPr lang="fr-FR" dirty="0" err="1"/>
              <a:t>assymetric</a:t>
            </a:r>
            <a:r>
              <a:rPr lang="fr-FR" dirty="0"/>
              <a:t> gain </a:t>
            </a:r>
            <a:r>
              <a:rPr lang="fr-FR" dirty="0" err="1"/>
              <a:t>favours</a:t>
            </a:r>
            <a:r>
              <a:rPr lang="fr-FR" dirty="0"/>
              <a:t> certain </a:t>
            </a:r>
            <a:r>
              <a:rPr lang="fr-FR" dirty="0" err="1"/>
              <a:t>strategies</a:t>
            </a:r>
            <a:r>
              <a:rPr lang="fr-FR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9043-9367-499B-BEC3-3657437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50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523FBE-9CC4-4BF8-BE9B-DD5FA51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1A9B2-F76C-4E5E-BB81-1B4561329277}"/>
              </a:ext>
            </a:extLst>
          </p:cNvPr>
          <p:cNvSpPr/>
          <p:nvPr/>
        </p:nvSpPr>
        <p:spPr>
          <a:xfrm>
            <a:off x="2967134" y="1802655"/>
            <a:ext cx="8386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A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better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undertanding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of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plasticity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1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0633-01B1-4529-A069-F4AAAC50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Ecological </a:t>
            </a:r>
            <a:r>
              <a:rPr lang="fr-FR" dirty="0"/>
              <a:t>conclusions: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DF6A-FF79-4C93-AD61-032C6845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11"/>
            <a:ext cx="10515600" cy="32471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Diversity in </a:t>
            </a:r>
            <a:r>
              <a:rPr lang="fr-FR" dirty="0" err="1"/>
              <a:t>strategies</a:t>
            </a:r>
            <a:r>
              <a:rPr lang="fr-FR" dirty="0"/>
              <a:t> and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 (not </a:t>
            </a:r>
            <a:r>
              <a:rPr lang="fr-FR" sz="2200" dirty="0" err="1">
                <a:solidFill>
                  <a:schemeClr val="bg1">
                    <a:lumMod val="75000"/>
                  </a:schemeClr>
                </a:solidFill>
              </a:rPr>
              <a:t>explored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 lot of </a:t>
            </a:r>
            <a:r>
              <a:rPr lang="fr-FR" dirty="0" err="1"/>
              <a:t>parameters</a:t>
            </a:r>
            <a:r>
              <a:rPr lang="fr-FR" dirty="0"/>
              <a:t>: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calibration and sampling</a:t>
            </a:r>
          </a:p>
          <a:p>
            <a:pPr marL="0" indent="0">
              <a:buNone/>
            </a:pPr>
            <a:r>
              <a:rPr lang="fr-FR" dirty="0"/>
              <a:t>High </a:t>
            </a:r>
            <a:r>
              <a:rPr lang="fr-FR" dirty="0" err="1"/>
              <a:t>functional</a:t>
            </a:r>
            <a:r>
              <a:rPr lang="fr-FR" dirty="0"/>
              <a:t> convergence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9043-9367-499B-BEC3-3657437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523FBE-9CC4-4BF8-BE9B-DD5FA51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1A9B2-F76C-4E5E-BB81-1B4561329277}"/>
              </a:ext>
            </a:extLst>
          </p:cNvPr>
          <p:cNvSpPr/>
          <p:nvPr/>
        </p:nvSpPr>
        <p:spPr>
          <a:xfrm>
            <a:off x="1399592" y="1802655"/>
            <a:ext cx="9954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A diverse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community</a:t>
            </a:r>
            <a: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 </a:t>
            </a:r>
            <a:r>
              <a:rPr lang="fr-F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/>
                <a:ea typeface="+mj-ea"/>
                <a:cs typeface="+mj-cs"/>
              </a:rPr>
              <a:t>framework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31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and </a:t>
            </a:r>
            <a:r>
              <a:rPr lang="fr-FR" dirty="0" err="1"/>
              <a:t>strategy</a:t>
            </a:r>
            <a:r>
              <a:rPr lang="fr-FR" dirty="0"/>
              <a:t> sampling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/>
              <a:t>Climat, management and perturbation scenarios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5EE14-630D-414A-B96D-9434D834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41B5F-BAC2-4B83-8E5B-1813E4E3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pic>
        <p:nvPicPr>
          <p:cNvPr id="7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2CCA2E8-072E-4074-B29C-885F99C9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000704"/>
            <a:ext cx="5638248" cy="367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089-3544-4707-AA7B-7C4F1326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00E4-6B81-4EA6-8871-D11ED73C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1174-7B42-4BB1-A3D1-F99072C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Bonus!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DDC15-F943-419C-BD2F-D25913C4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761"/>
            <a:ext cx="10515600" cy="35310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C9449-667F-4BF9-BDC9-DAD7566A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A58A-78F2-450A-97D3-91AE07C2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4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one source of variation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62A89-B9B9-4DC9-9B88-7E67ED7CC95C}"/>
              </a:ext>
            </a:extLst>
          </p:cNvPr>
          <p:cNvGrpSpPr/>
          <p:nvPr/>
        </p:nvGrpSpPr>
        <p:grpSpPr>
          <a:xfrm>
            <a:off x="1011459" y="1910272"/>
            <a:ext cx="4944582" cy="3937259"/>
            <a:chOff x="1151418" y="2068892"/>
            <a:chExt cx="4944582" cy="393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FB068-2E2E-401E-8AD3-C439F9F4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"/>
            <a:stretch/>
          </p:blipFill>
          <p:spPr>
            <a:xfrm>
              <a:off x="1151418" y="2228654"/>
              <a:ext cx="4944582" cy="37774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C9E960-FCB2-4E73-84A2-5712FBD9947F}"/>
                </a:ext>
              </a:extLst>
            </p:cNvPr>
            <p:cNvSpPr/>
            <p:nvPr/>
          </p:nvSpPr>
          <p:spPr>
            <a:xfrm>
              <a:off x="2752531" y="2068892"/>
              <a:ext cx="933061" cy="3333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9F1115-FA26-40C6-897F-D649C4B5C92E}"/>
                </a:ext>
              </a:extLst>
            </p:cNvPr>
            <p:cNvSpPr/>
            <p:nvPr/>
          </p:nvSpPr>
          <p:spPr>
            <a:xfrm>
              <a:off x="2341985" y="5327779"/>
              <a:ext cx="1884782" cy="61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18DAF8-BF51-4876-9C14-AA68C0CD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6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E11629-FDF8-4D9D-84A1-7CB98CF9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one source of variation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58075" y="1690688"/>
            <a:ext cx="4327524" cy="4684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Rapid </a:t>
            </a:r>
            <a:r>
              <a:rPr lang="fr-FR" dirty="0" err="1"/>
              <a:t>response</a:t>
            </a:r>
            <a:r>
              <a:rPr lang="fr-FR" dirty="0"/>
              <a:t> to driver variations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experiments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62A89-B9B9-4DC9-9B88-7E67ED7CC95C}"/>
              </a:ext>
            </a:extLst>
          </p:cNvPr>
          <p:cNvGrpSpPr/>
          <p:nvPr/>
        </p:nvGrpSpPr>
        <p:grpSpPr>
          <a:xfrm>
            <a:off x="1011459" y="1910272"/>
            <a:ext cx="4944582" cy="3937259"/>
            <a:chOff x="1151418" y="2068892"/>
            <a:chExt cx="4944582" cy="393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FB068-2E2E-401E-8AD3-C439F9F48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"/>
            <a:stretch/>
          </p:blipFill>
          <p:spPr>
            <a:xfrm>
              <a:off x="1151418" y="2228654"/>
              <a:ext cx="4944582" cy="37774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C9E960-FCB2-4E73-84A2-5712FBD9947F}"/>
                </a:ext>
              </a:extLst>
            </p:cNvPr>
            <p:cNvSpPr/>
            <p:nvPr/>
          </p:nvSpPr>
          <p:spPr>
            <a:xfrm>
              <a:off x="2752531" y="2068892"/>
              <a:ext cx="933061" cy="3333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9F1115-FA26-40C6-897F-D649C4B5C92E}"/>
                </a:ext>
              </a:extLst>
            </p:cNvPr>
            <p:cNvSpPr/>
            <p:nvPr/>
          </p:nvSpPr>
          <p:spPr>
            <a:xfrm>
              <a:off x="2341985" y="5327779"/>
              <a:ext cx="1884782" cy="61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18DAF8-BF51-4876-9C14-AA68C0CD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E11629-FDF8-4D9D-84A1-7CB98CF9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F18FE-87D4-4FF7-B4C6-4912479D597F}"/>
              </a:ext>
            </a:extLst>
          </p:cNvPr>
          <p:cNvSpPr/>
          <p:nvPr/>
        </p:nvSpPr>
        <p:spPr>
          <a:xfrm>
            <a:off x="838200" y="1996751"/>
            <a:ext cx="2072951" cy="43595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6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Mechanistic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Explicit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drivers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FC2AF-018D-4C65-85A3-A24DAEC9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4AA1-26DE-4122-9643-66C4A651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>
            <a:normAutofit/>
          </a:bodyPr>
          <a:lstStyle/>
          <a:p>
            <a:r>
              <a:rPr lang="fr-FR" sz="5400" dirty="0"/>
              <a:t>How </a:t>
            </a:r>
            <a:r>
              <a:rPr lang="fr-FR" sz="5400" dirty="0" err="1"/>
              <a:t>does</a:t>
            </a:r>
            <a:r>
              <a:rPr lang="fr-FR" sz="5400" dirty="0"/>
              <a:t> </a:t>
            </a:r>
            <a:r>
              <a:rPr lang="fr-FR" sz="5400" dirty="0" err="1"/>
              <a:t>phenotypic</a:t>
            </a:r>
            <a:r>
              <a:rPr lang="fr-FR" sz="5400" dirty="0"/>
              <a:t> </a:t>
            </a:r>
            <a:r>
              <a:rPr lang="fr-FR" sz="5400" dirty="0" err="1"/>
              <a:t>plasticity</a:t>
            </a:r>
            <a:r>
              <a:rPr lang="fr-FR" sz="5400" dirty="0"/>
              <a:t> impact </a:t>
            </a:r>
            <a:r>
              <a:rPr lang="fr-FR" sz="5400" dirty="0" err="1"/>
              <a:t>grassland</a:t>
            </a:r>
            <a:r>
              <a:rPr lang="fr-FR" sz="5400" dirty="0"/>
              <a:t> </a:t>
            </a:r>
            <a:r>
              <a:rPr lang="fr-FR" sz="5400" dirty="0" err="1"/>
              <a:t>community</a:t>
            </a:r>
            <a:r>
              <a:rPr lang="fr-FR" sz="5400" dirty="0"/>
              <a:t> structure?</a:t>
            </a:r>
            <a:endParaRPr lang="en-GB" sz="5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781FA-ED2A-4CED-B362-33A3E17F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A017C-2083-48C8-8822-2DA5821F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9CA999-8E68-42FC-8CA5-73B436DE8097}"/>
              </a:ext>
            </a:extLst>
          </p:cNvPr>
          <p:cNvSpPr/>
          <p:nvPr/>
        </p:nvSpPr>
        <p:spPr>
          <a:xfrm flipV="1">
            <a:off x="3814030" y="5535382"/>
            <a:ext cx="1085850" cy="365124"/>
          </a:xfrm>
          <a:custGeom>
            <a:avLst/>
            <a:gdLst>
              <a:gd name="connsiteX0" fmla="*/ 307910 w 307910"/>
              <a:gd name="connsiteY0" fmla="*/ 0 h 447869"/>
              <a:gd name="connsiteX1" fmla="*/ 93306 w 307910"/>
              <a:gd name="connsiteY1" fmla="*/ 130629 h 447869"/>
              <a:gd name="connsiteX2" fmla="*/ 0 w 307910"/>
              <a:gd name="connsiteY2" fmla="*/ 44786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10" h="447869">
                <a:moveTo>
                  <a:pt x="307910" y="0"/>
                </a:moveTo>
                <a:cubicBezTo>
                  <a:pt x="226267" y="27992"/>
                  <a:pt x="144624" y="55984"/>
                  <a:pt x="93306" y="130629"/>
                </a:cubicBezTo>
                <a:cubicBezTo>
                  <a:pt x="41988" y="205274"/>
                  <a:pt x="31102" y="390330"/>
                  <a:pt x="0" y="447869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DC996-D839-4530-9A41-D38C4714E103}"/>
              </a:ext>
            </a:extLst>
          </p:cNvPr>
          <p:cNvSpPr/>
          <p:nvPr/>
        </p:nvSpPr>
        <p:spPr>
          <a:xfrm>
            <a:off x="5037665" y="5461853"/>
            <a:ext cx="3085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Species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diversity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and dominant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strategies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10538</TotalTime>
  <Words>1383</Words>
  <Application>Microsoft Office PowerPoint</Application>
  <PresentationFormat>Widescreen</PresentationFormat>
  <Paragraphs>418</Paragraphs>
  <Slides>54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Futura</vt:lpstr>
      <vt:lpstr>Futura Bk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Introduction</vt:lpstr>
      <vt:lpstr>Mountain grasslands provide services</vt:lpstr>
      <vt:lpstr>Assessing grassland ecosystem services</vt:lpstr>
      <vt:lpstr>Intra-specific variability matters and impacts the community responses</vt:lpstr>
      <vt:lpstr>The phenotypic plasticity: one source of variation</vt:lpstr>
      <vt:lpstr>The phenotypic plasticity: one source of variation</vt:lpstr>
      <vt:lpstr>Mechanistic models to understand</vt:lpstr>
      <vt:lpstr>How does phenotypic plasticity impact grassland community structure?</vt:lpstr>
      <vt:lpstr>How does phenotypic plasticity impact grassland community structure?</vt:lpstr>
      <vt:lpstr>Concepts</vt:lpstr>
      <vt:lpstr>Keys concepts</vt:lpstr>
      <vt:lpstr>PowerPoint Presentation</vt:lpstr>
      <vt:lpstr>Niche &amp; variability</vt:lpstr>
      <vt:lpstr>Competition for resources</vt:lpstr>
      <vt:lpstr>Strategy trade-offs</vt:lpstr>
      <vt:lpstr>The model MountGrass</vt:lpstr>
      <vt:lpstr>MountGrass’ processes</vt:lpstr>
      <vt:lpstr>Space &amp; time:  the individual plant scale</vt:lpstr>
      <vt:lpstr>Plant carbon pools and allocation trade-offs</vt:lpstr>
      <vt:lpstr>Allocation trade-off into strategic trade-off</vt:lpstr>
      <vt:lpstr>Phenotypes and strategies</vt:lpstr>
      <vt:lpstr>Phenotypes and strategies</vt:lpstr>
      <vt:lpstr>Phenotypes and strategies</vt:lpstr>
      <vt:lpstr>Phenotypes and strategies</vt:lpstr>
      <vt:lpstr>Plasticity: the functional equilibrium</vt:lpstr>
      <vt:lpstr>Results</vt:lpstr>
      <vt:lpstr>PowerPoint Presentation</vt:lpstr>
      <vt:lpstr>Individual-level simulations</vt:lpstr>
      <vt:lpstr>Plasticity effect in homogeneous conditions</vt:lpstr>
      <vt:lpstr>Plasticity effect in homogeneous conditions</vt:lpstr>
      <vt:lpstr>Plasticity effect in homogeneous conditions</vt:lpstr>
      <vt:lpstr>Niche widening in homogeneous conditions</vt:lpstr>
      <vt:lpstr>Plasticity effect in heterogeneous conditions</vt:lpstr>
      <vt:lpstr>Plasticity effect in heterogeneous conditions</vt:lpstr>
      <vt:lpstr>PowerPoint Presentation</vt:lpstr>
      <vt:lpstr>PowerPoint Presentation</vt:lpstr>
      <vt:lpstr>PowerPoint Presentation</vt:lpstr>
      <vt:lpstr>Effects of plasticity on species diversity</vt:lpstr>
      <vt:lpstr>Effects of plasticity on species diversity</vt:lpstr>
      <vt:lpstr>Effects of plasticity on species diversity</vt:lpstr>
      <vt:lpstr>A shift in community structure?</vt:lpstr>
      <vt:lpstr>A shift in community structure</vt:lpstr>
      <vt:lpstr>Results summary</vt:lpstr>
      <vt:lpstr>Discussion</vt:lpstr>
      <vt:lpstr>How plasticity favours exploitative species?</vt:lpstr>
      <vt:lpstr>Transfer to real systems?</vt:lpstr>
      <vt:lpstr>Risk of functional convergence?</vt:lpstr>
      <vt:lpstr>Conclusions &amp; Outlook</vt:lpstr>
      <vt:lpstr>Ecological conclusions:</vt:lpstr>
      <vt:lpstr>Ecological conclusions:</vt:lpstr>
      <vt:lpstr>To go beyond</vt:lpstr>
      <vt:lpstr>Thank you!</vt:lpstr>
      <vt:lpstr>Bonus!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241</cp:revision>
  <dcterms:created xsi:type="dcterms:W3CDTF">2018-11-06T10:56:40Z</dcterms:created>
  <dcterms:modified xsi:type="dcterms:W3CDTF">2018-11-23T19:26:15Z</dcterms:modified>
</cp:coreProperties>
</file>